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65" r:id="rId3"/>
    <p:sldId id="259" r:id="rId4"/>
    <p:sldId id="257" r:id="rId5"/>
    <p:sldId id="266" r:id="rId6"/>
  </p:sldIdLst>
  <p:sldSz cx="9144000" cy="6858000" type="screen4x3"/>
  <p:notesSz cx="7102475" cy="9388475"/>
  <p:embeddedFontLst>
    <p:embeddedFont>
      <p:font typeface="ADLaM Display" panose="02010000000000000000" pitchFamily="2" charset="0"/>
      <p:regular r:id="rId8"/>
    </p:embeddedFont>
    <p:embeddedFont>
      <p:font typeface="Brush Script MT" panose="03060802040406070304" pitchFamily="66" charset="0"/>
      <p:italic r:id="rId9"/>
    </p:embeddedFont>
    <p:embeddedFont>
      <p:font typeface="Century Gothic" panose="020B0502020202020204" pitchFamily="34" charset="0"/>
      <p:regular r:id="rId10"/>
      <p:bold r:id="rId11"/>
      <p:italic r:id="rId12"/>
      <p:boldItalic r:id="rId13"/>
    </p:embeddedFont>
    <p:embeddedFont>
      <p:font typeface="EB Garamond" panose="00000500000000000000" pitchFamily="2" charset="0"/>
      <p:regular r:id="rId14"/>
      <p:bold r:id="rId15"/>
      <p:italic r:id="rId16"/>
      <p:boldItalic r:id="rId17"/>
    </p:embeddedFont>
    <p:embeddedFont>
      <p:font typeface="Gill Sans" panose="020B0604020202020204" charset="0"/>
      <p:regular r:id="rId18"/>
      <p:bold r:id="rId19"/>
    </p:embeddedFont>
    <p:embeddedFont>
      <p:font typeface="Gill Sans MT" panose="020B0502020104020203" pitchFamily="34" charset="0"/>
      <p:regular r:id="rId20"/>
      <p:bold r:id="rId21"/>
      <p:italic r:id="rId22"/>
      <p:boldItalic r:id="rId23"/>
    </p:embeddedFont>
    <p:embeddedFont>
      <p:font typeface="Sorts Mill Goudy" panose="020B060402020202020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dK9nYIlcN11zrwTNBZ2BMbfn7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8DCF1-D1AD-48E7-A002-DEA5299B8FAE}" v="22" dt="2026-06-25T14:17:14.330"/>
  </p1510:revLst>
</p1510:revInfo>
</file>

<file path=ppt/tableStyles.xml><?xml version="1.0" encoding="utf-8"?>
<a:tblStyleLst xmlns:a="http://schemas.openxmlformats.org/drawingml/2006/main" def="{952C07EE-6697-4915-BB2F-173E750CABD4}">
  <a:tblStyle styleId="{952C07EE-6697-4915-BB2F-173E750CABD4}" styleName="Table_0">
    <a:wholeTbl>
      <a:tcTxStyle b="off" i="off">
        <a:font>
          <a:latin typeface="Gill Sans MT"/>
          <a:ea typeface="Gill Sans MT"/>
          <a:cs typeface="Gill Sans MT"/>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6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14.fntdata"/><Relationship Id="rId34"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 Assistant" userId="72dfa6884d8be3ab" providerId="LiveId" clId="{0455D7E4-D8E7-49D1-A8CB-5AD53108732D}"/>
    <pc:docChg chg="undo redo custSel addSld delSld modSld sldOrd">
      <pc:chgData name="Admin Assistant" userId="72dfa6884d8be3ab" providerId="LiveId" clId="{0455D7E4-D8E7-49D1-A8CB-5AD53108732D}" dt="2026-06-30T14:46:03.535" v="9708" actId="47"/>
      <pc:docMkLst>
        <pc:docMk/>
      </pc:docMkLst>
      <pc:sldChg chg="modSp mod">
        <pc:chgData name="Admin Assistant" userId="72dfa6884d8be3ab" providerId="LiveId" clId="{0455D7E4-D8E7-49D1-A8CB-5AD53108732D}" dt="2026-06-04T15:59:03.534" v="8994" actId="20577"/>
        <pc:sldMkLst>
          <pc:docMk/>
          <pc:sldMk cId="0" sldId="256"/>
        </pc:sldMkLst>
        <pc:spChg chg="mod">
          <ac:chgData name="Admin Assistant" userId="72dfa6884d8be3ab" providerId="LiveId" clId="{0455D7E4-D8E7-49D1-A8CB-5AD53108732D}" dt="2026-06-04T15:59:03.534" v="8994" actId="20577"/>
          <ac:spMkLst>
            <pc:docMk/>
            <pc:sldMk cId="0" sldId="256"/>
            <ac:spMk id="90" creationId="{00000000-0000-0000-0000-000000000000}"/>
          </ac:spMkLst>
        </pc:spChg>
      </pc:sldChg>
      <pc:sldChg chg="addSp delSp modSp mod">
        <pc:chgData name="Admin Assistant" userId="72dfa6884d8be3ab" providerId="LiveId" clId="{0455D7E4-D8E7-49D1-A8CB-5AD53108732D}" dt="2026-06-25T14:17:14.329" v="9557"/>
        <pc:sldMkLst>
          <pc:docMk/>
          <pc:sldMk cId="0" sldId="257"/>
        </pc:sldMkLst>
        <pc:spChg chg="add mod">
          <ac:chgData name="Admin Assistant" userId="72dfa6884d8be3ab" providerId="LiveId" clId="{0455D7E4-D8E7-49D1-A8CB-5AD53108732D}" dt="2026-06-25T14:17:07.803" v="9554" actId="1076"/>
          <ac:spMkLst>
            <pc:docMk/>
            <pc:sldMk cId="0" sldId="257"/>
            <ac:spMk id="4" creationId="{B3DB4500-BD35-73E3-2BD0-0F18D7FDCBC2}"/>
          </ac:spMkLst>
        </pc:spChg>
        <pc:spChg chg="add mod">
          <ac:chgData name="Admin Assistant" userId="72dfa6884d8be3ab" providerId="LiveId" clId="{0455D7E4-D8E7-49D1-A8CB-5AD53108732D}" dt="2026-06-25T14:17:14.329" v="9557"/>
          <ac:spMkLst>
            <pc:docMk/>
            <pc:sldMk cId="0" sldId="257"/>
            <ac:spMk id="8" creationId="{CE830EAE-3D3E-62B9-FE7B-0FDBC3411A80}"/>
          </ac:spMkLst>
        </pc:spChg>
        <pc:spChg chg="mod">
          <ac:chgData name="Admin Assistant" userId="72dfa6884d8be3ab" providerId="LiveId" clId="{0455D7E4-D8E7-49D1-A8CB-5AD53108732D}" dt="2026-06-25T14:16:44.320" v="9547" actId="13926"/>
          <ac:spMkLst>
            <pc:docMk/>
            <pc:sldMk cId="0" sldId="257"/>
            <ac:spMk id="115" creationId="{00000000-0000-0000-0000-000000000000}"/>
          </ac:spMkLst>
        </pc:spChg>
        <pc:picChg chg="add mod">
          <ac:chgData name="Admin Assistant" userId="72dfa6884d8be3ab" providerId="LiveId" clId="{0455D7E4-D8E7-49D1-A8CB-5AD53108732D}" dt="2026-06-25T14:17:08.719" v="9555" actId="1076"/>
          <ac:picMkLst>
            <pc:docMk/>
            <pc:sldMk cId="0" sldId="257"/>
            <ac:picMk id="3" creationId="{9521AFE0-769C-2B3B-1F65-1BCE9DD888F9}"/>
          </ac:picMkLst>
        </pc:picChg>
        <pc:picChg chg="mod">
          <ac:chgData name="Admin Assistant" userId="72dfa6884d8be3ab" providerId="LiveId" clId="{0455D7E4-D8E7-49D1-A8CB-5AD53108732D}" dt="2026-06-25T14:16:40.593" v="9546" actId="1076"/>
          <ac:picMkLst>
            <pc:docMk/>
            <pc:sldMk cId="0" sldId="257"/>
            <ac:picMk id="114" creationId="{00000000-0000-0000-0000-000000000000}"/>
          </ac:picMkLst>
        </pc:picChg>
      </pc:sldChg>
      <pc:sldChg chg="addSp delSp modSp del mod">
        <pc:chgData name="Admin Assistant" userId="72dfa6884d8be3ab" providerId="LiveId" clId="{0455D7E4-D8E7-49D1-A8CB-5AD53108732D}" dt="2026-06-30T14:46:03.535" v="9708" actId="47"/>
        <pc:sldMkLst>
          <pc:docMk/>
          <pc:sldMk cId="0" sldId="260"/>
        </pc:sldMkLst>
      </pc:sldChg>
      <pc:sldChg chg="addSp delSp modSp mod">
        <pc:chgData name="Admin Assistant" userId="72dfa6884d8be3ab" providerId="LiveId" clId="{0455D7E4-D8E7-49D1-A8CB-5AD53108732D}" dt="2026-06-25T14:27:40.616" v="9707" actId="20577"/>
        <pc:sldMkLst>
          <pc:docMk/>
          <pc:sldMk cId="2929200178" sldId="265"/>
        </pc:sldMkLst>
        <pc:spChg chg="add mod">
          <ac:chgData name="Admin Assistant" userId="72dfa6884d8be3ab" providerId="LiveId" clId="{0455D7E4-D8E7-49D1-A8CB-5AD53108732D}" dt="2026-06-25T14:19:24.206" v="9612" actId="20577"/>
          <ac:spMkLst>
            <pc:docMk/>
            <pc:sldMk cId="2929200178" sldId="265"/>
            <ac:spMk id="6" creationId="{3AFB4C29-19D0-1AF2-CA04-BED27ADA2396}"/>
          </ac:spMkLst>
        </pc:spChg>
        <pc:spChg chg="add mod">
          <ac:chgData name="Admin Assistant" userId="72dfa6884d8be3ab" providerId="LiveId" clId="{0455D7E4-D8E7-49D1-A8CB-5AD53108732D}" dt="2026-06-25T14:27:40.616" v="9707" actId="20577"/>
          <ac:spMkLst>
            <pc:docMk/>
            <pc:sldMk cId="2929200178" sldId="265"/>
            <ac:spMk id="9" creationId="{61398D50-CEF6-B013-4D9A-76E4BACA0744}"/>
          </ac:spMkLst>
        </pc:spChg>
        <pc:spChg chg="mod">
          <ac:chgData name="Admin Assistant" userId="72dfa6884d8be3ab" providerId="LiveId" clId="{0455D7E4-D8E7-49D1-A8CB-5AD53108732D}" dt="2026-06-25T14:19:11.444" v="9607" actId="1076"/>
          <ac:spMkLst>
            <pc:docMk/>
            <pc:sldMk cId="2929200178" sldId="265"/>
            <ac:spMk id="10" creationId="{A33FCEC5-C933-B157-24A0-5665110C4B71}"/>
          </ac:spMkLst>
        </pc:spChg>
      </pc:sldChg>
      <pc:sldChg chg="addSp delSp modSp add mod ord">
        <pc:chgData name="Admin Assistant" userId="72dfa6884d8be3ab" providerId="LiveId" clId="{0455D7E4-D8E7-49D1-A8CB-5AD53108732D}" dt="2026-06-22T13:53:09.730" v="9431" actId="20577"/>
        <pc:sldMkLst>
          <pc:docMk/>
          <pc:sldMk cId="80892348" sldId="266"/>
        </pc:sldMkLst>
        <pc:spChg chg="mod">
          <ac:chgData name="Admin Assistant" userId="72dfa6884d8be3ab" providerId="LiveId" clId="{0455D7E4-D8E7-49D1-A8CB-5AD53108732D}" dt="2026-06-04T16:09:22.894" v="9110" actId="20577"/>
          <ac:spMkLst>
            <pc:docMk/>
            <pc:sldMk cId="80892348" sldId="266"/>
            <ac:spMk id="172" creationId="{E842D6D3-4F85-2752-CD04-E1DCEA757265}"/>
          </ac:spMkLst>
        </pc:spChg>
        <pc:graphicFrameChg chg="mod modGraphic">
          <ac:chgData name="Admin Assistant" userId="72dfa6884d8be3ab" providerId="LiveId" clId="{0455D7E4-D8E7-49D1-A8CB-5AD53108732D}" dt="2026-06-22T13:53:09.730" v="9431" actId="20577"/>
          <ac:graphicFrameMkLst>
            <pc:docMk/>
            <pc:sldMk cId="80892348" sldId="266"/>
            <ac:graphicFrameMk id="173" creationId="{577CC45E-BFDA-64D3-828A-925305904C02}"/>
          </ac:graphicFrameMkLst>
        </pc:graphicFrameChg>
        <pc:picChg chg="add mod">
          <ac:chgData name="Admin Assistant" userId="72dfa6884d8be3ab" providerId="LiveId" clId="{0455D7E4-D8E7-49D1-A8CB-5AD53108732D}" dt="2026-06-22T13:47:41.195" v="9411" actId="1076"/>
          <ac:picMkLst>
            <pc:docMk/>
            <pc:sldMk cId="80892348" sldId="266"/>
            <ac:picMk id="2" creationId="{8EFE7DDD-65D3-5E38-21B6-36BD7F690C8F}"/>
          </ac:picMkLst>
        </pc:picChg>
        <pc:picChg chg="add mod">
          <ac:chgData name="Admin Assistant" userId="72dfa6884d8be3ab" providerId="LiveId" clId="{0455D7E4-D8E7-49D1-A8CB-5AD53108732D}" dt="2026-06-22T13:47:45.649" v="9414" actId="1076"/>
          <ac:picMkLst>
            <pc:docMk/>
            <pc:sldMk cId="80892348" sldId="266"/>
            <ac:picMk id="3" creationId="{FF7C74BB-2119-4BD9-1093-11E2D04CF504}"/>
          </ac:picMkLst>
        </pc:picChg>
        <pc:picChg chg="add mod">
          <ac:chgData name="Admin Assistant" userId="72dfa6884d8be3ab" providerId="LiveId" clId="{0455D7E4-D8E7-49D1-A8CB-5AD53108732D}" dt="2026-06-22T13:47:47.617" v="9415" actId="1076"/>
          <ac:picMkLst>
            <pc:docMk/>
            <pc:sldMk cId="80892348" sldId="266"/>
            <ac:picMk id="4" creationId="{5E079E36-F40B-BCCD-C162-30F233FE46A9}"/>
          </ac:picMkLst>
        </pc:picChg>
        <pc:picChg chg="add mod">
          <ac:chgData name="Admin Assistant" userId="72dfa6884d8be3ab" providerId="LiveId" clId="{0455D7E4-D8E7-49D1-A8CB-5AD53108732D}" dt="2026-06-22T13:47:44.477" v="9413" actId="1076"/>
          <ac:picMkLst>
            <pc:docMk/>
            <pc:sldMk cId="80892348" sldId="266"/>
            <ac:picMk id="6" creationId="{B7FFE1A6-8025-6E93-9FDC-E6F9797F8457}"/>
          </ac:picMkLst>
        </pc:picChg>
        <pc:picChg chg="add mod">
          <ac:chgData name="Admin Assistant" userId="72dfa6884d8be3ab" providerId="LiveId" clId="{0455D7E4-D8E7-49D1-A8CB-5AD53108732D}" dt="2026-06-22T13:47:37.024" v="9410" actId="1076"/>
          <ac:picMkLst>
            <pc:docMk/>
            <pc:sldMk cId="80892348" sldId="266"/>
            <ac:picMk id="9" creationId="{3AD63DD4-F2FA-CEC0-B087-44F04AB227DF}"/>
          </ac:picMkLst>
        </pc:picChg>
        <pc:picChg chg="add mod ord">
          <ac:chgData name="Admin Assistant" userId="72dfa6884d8be3ab" providerId="LiveId" clId="{0455D7E4-D8E7-49D1-A8CB-5AD53108732D}" dt="2026-06-22T13:53:05.360" v="9429" actId="167"/>
          <ac:picMkLst>
            <pc:docMk/>
            <pc:sldMk cId="80892348" sldId="266"/>
            <ac:picMk id="10" creationId="{30E573C6-7377-C0F5-E394-2349C43F75E0}"/>
          </ac:picMkLst>
        </pc:picChg>
        <pc:picChg chg="add mod">
          <ac:chgData name="Admin Assistant" userId="72dfa6884d8be3ab" providerId="LiveId" clId="{0455D7E4-D8E7-49D1-A8CB-5AD53108732D}" dt="2026-06-22T13:47:42.414" v="9412" actId="1076"/>
          <ac:picMkLst>
            <pc:docMk/>
            <pc:sldMk cId="80892348" sldId="266"/>
            <ac:picMk id="140" creationId="{00000000-0000-0000-0000-000000000000}"/>
          </ac:picMkLst>
        </pc:picChg>
        <pc:picChg chg="add mod">
          <ac:chgData name="Admin Assistant" userId="72dfa6884d8be3ab" providerId="LiveId" clId="{0455D7E4-D8E7-49D1-A8CB-5AD53108732D}" dt="2026-06-22T13:47:51.133" v="9416" actId="1076"/>
          <ac:picMkLst>
            <pc:docMk/>
            <pc:sldMk cId="80892348" sldId="266"/>
            <ac:picMk id="16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7"/>
            <a:ext cx="3078383" cy="471347"/>
          </a:xfrm>
          <a:prstGeom prst="rect">
            <a:avLst/>
          </a:prstGeom>
          <a:noFill/>
          <a:ln>
            <a:noFill/>
          </a:ln>
        </p:spPr>
        <p:txBody>
          <a:bodyPr spcFirstLastPara="1" wrap="square" lIns="92325" tIns="46150" rIns="92325" bIns="461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2491" y="7"/>
            <a:ext cx="3078383" cy="471347"/>
          </a:xfrm>
          <a:prstGeom prst="rect">
            <a:avLst/>
          </a:prstGeom>
          <a:noFill/>
          <a:ln>
            <a:noFill/>
          </a:ln>
        </p:spPr>
        <p:txBody>
          <a:bodyPr spcFirstLastPara="1" wrap="square" lIns="92325" tIns="46150" rIns="92325" bIns="461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917131"/>
            <a:ext cx="3078383" cy="471347"/>
          </a:xfrm>
          <a:prstGeom prst="rect">
            <a:avLst/>
          </a:prstGeom>
          <a:noFill/>
          <a:ln>
            <a:noFill/>
          </a:ln>
        </p:spPr>
        <p:txBody>
          <a:bodyPr spcFirstLastPara="1" wrap="square" lIns="92325" tIns="46150" rIns="92325" bIns="461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9C3893E4-C5C8-0BB1-2288-7322C485A512}"/>
            </a:ext>
          </a:extLst>
        </p:cNvPr>
        <p:cNvGrpSpPr/>
        <p:nvPr/>
      </p:nvGrpSpPr>
      <p:grpSpPr>
        <a:xfrm>
          <a:off x="0" y="0"/>
          <a:ext cx="0" cy="0"/>
          <a:chOff x="0" y="0"/>
          <a:chExt cx="0" cy="0"/>
        </a:xfrm>
      </p:grpSpPr>
      <p:sp>
        <p:nvSpPr>
          <p:cNvPr id="117" name="Google Shape;117;p3:notes">
            <a:extLst>
              <a:ext uri="{FF2B5EF4-FFF2-40B4-BE49-F238E27FC236}">
                <a16:creationId xmlns:a16="http://schemas.microsoft.com/office/drawing/2014/main" id="{25EE242C-BEF4-0BF5-9E09-377C29B127F2}"/>
              </a:ext>
            </a:extLst>
          </p:cNvPr>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a:extLst>
              <a:ext uri="{FF2B5EF4-FFF2-40B4-BE49-F238E27FC236}">
                <a16:creationId xmlns:a16="http://schemas.microsoft.com/office/drawing/2014/main" id="{0CD74792-179D-B86E-9089-63CF24A9F668}"/>
              </a:ext>
            </a:extLst>
          </p:cNvPr>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19" name="Google Shape;119;p3:notes">
            <a:extLst>
              <a:ext uri="{FF2B5EF4-FFF2-40B4-BE49-F238E27FC236}">
                <a16:creationId xmlns:a16="http://schemas.microsoft.com/office/drawing/2014/main" id="{1DE22947-E7F5-4DD5-0C29-9B7BFC779BA9}"/>
              </a:ext>
            </a:extLst>
          </p:cNvPr>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61408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D840B26B-F287-4ADD-914E-F72354819311}"/>
            </a:ext>
          </a:extLst>
        </p:cNvPr>
        <p:cNvGrpSpPr/>
        <p:nvPr/>
      </p:nvGrpSpPr>
      <p:grpSpPr>
        <a:xfrm>
          <a:off x="0" y="0"/>
          <a:ext cx="0" cy="0"/>
          <a:chOff x="0" y="0"/>
          <a:chExt cx="0" cy="0"/>
        </a:xfrm>
      </p:grpSpPr>
      <p:sp>
        <p:nvSpPr>
          <p:cNvPr id="168" name="Google Shape;168;p6:notes">
            <a:extLst>
              <a:ext uri="{FF2B5EF4-FFF2-40B4-BE49-F238E27FC236}">
                <a16:creationId xmlns:a16="http://schemas.microsoft.com/office/drawing/2014/main" id="{D4CE439C-8F12-6D43-2A65-397729D16D11}"/>
              </a:ext>
            </a:extLst>
          </p:cNvPr>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a:extLst>
              <a:ext uri="{FF2B5EF4-FFF2-40B4-BE49-F238E27FC236}">
                <a16:creationId xmlns:a16="http://schemas.microsoft.com/office/drawing/2014/main" id="{48A7F230-69E0-53D2-63A3-89A6A1A6439B}"/>
              </a:ext>
            </a:extLst>
          </p:cNvPr>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70" name="Google Shape;170;p6:notes">
            <a:extLst>
              <a:ext uri="{FF2B5EF4-FFF2-40B4-BE49-F238E27FC236}">
                <a16:creationId xmlns:a16="http://schemas.microsoft.com/office/drawing/2014/main" id="{304CCFD2-5ADE-B4EC-BDF4-C128690CAF3A}"/>
              </a:ext>
            </a:extLst>
          </p:cNvPr>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1285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3F3F3F"/>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1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rot="5400000">
            <a:off x="4525077" y="2902017"/>
            <a:ext cx="4983480" cy="105396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1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
        <p:cNvGrpSpPr/>
        <p:nvPr/>
      </p:nvGrpSpPr>
      <p:grpSpPr>
        <a:xfrm>
          <a:off x="0" y="0"/>
          <a:ext cx="0" cy="0"/>
          <a:chOff x="0" y="0"/>
          <a:chExt cx="0" cy="0"/>
        </a:xfrm>
      </p:grpSpPr>
      <p:sp>
        <p:nvSpPr>
          <p:cNvPr id="22" name="Google Shape;22;p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8" name="Google Shape;28;p1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dk1"/>
                </a:solidFill>
              </a:defRPr>
            </a:lvl1pPr>
            <a:lvl2pPr marL="914400" lvl="1" indent="-228600" algn="l">
              <a:lnSpc>
                <a:spcPct val="100000"/>
              </a:lnSpc>
              <a:spcBef>
                <a:spcPts val="1000"/>
              </a:spcBef>
              <a:spcAft>
                <a:spcPts val="0"/>
              </a:spcAft>
              <a:buSzPts val="1900"/>
              <a:buNone/>
              <a:defRPr sz="19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34" name="Google Shape;34;p1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0" name="Google Shape;40;p12"/>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1" name="Google Shape;41;p1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4"/>
        <p:cNvGrpSpPr/>
        <p:nvPr/>
      </p:nvGrpSpPr>
      <p:grpSpPr>
        <a:xfrm>
          <a:off x="0" y="0"/>
          <a:ext cx="0" cy="0"/>
          <a:chOff x="0" y="0"/>
          <a:chExt cx="0" cy="0"/>
        </a:xfrm>
      </p:grpSpPr>
      <p:sp>
        <p:nvSpPr>
          <p:cNvPr id="45" name="Google Shape;45;p13"/>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6" name="Google Shape;46;p13"/>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7" name="Google Shape;47;p13"/>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13"/>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9" name="Google Shape;49;p1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13"/>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62" name="Google Shape;62;p15"/>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63" name="Google Shape;63;p1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6"/>
        <p:cNvGrpSpPr/>
        <p:nvPr/>
      </p:nvGrpSpPr>
      <p:grpSpPr>
        <a:xfrm>
          <a:off x="0" y="0"/>
          <a:ext cx="0" cy="0"/>
          <a:chOff x="0" y="0"/>
          <a:chExt cx="0" cy="0"/>
        </a:xfrm>
      </p:grpSpPr>
      <p:sp>
        <p:nvSpPr>
          <p:cNvPr id="67" name="Google Shape;67;p16"/>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a:spLocks noGrp="1"/>
          </p:cNvSpPr>
          <p:nvPr>
            <p:ph type="pic" idx="2"/>
          </p:nvPr>
        </p:nvSpPr>
        <p:spPr>
          <a:xfrm>
            <a:off x="4572000" y="0"/>
            <a:ext cx="4576573" cy="6858000"/>
          </a:xfrm>
          <a:prstGeom prst="rect">
            <a:avLst/>
          </a:prstGeom>
          <a:solidFill>
            <a:schemeClr val="lt1"/>
          </a:solidFill>
          <a:ln>
            <a:noFill/>
          </a:ln>
        </p:spPr>
      </p:sp>
      <p:sp>
        <p:nvSpPr>
          <p:cNvPr id="70" name="Google Shape;70;p16"/>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1" name="Google Shape;71;p16"/>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2" name="Google Shape;12;p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mailto:murrayhillumc@gmail.com"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5067299" y="488568"/>
            <a:ext cx="3981451" cy="2032415"/>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2000"/>
              <a:buFont typeface="Century Gothic"/>
              <a:buNone/>
            </a:pPr>
            <a:r>
              <a:rPr lang="en-US" sz="2000" b="1">
                <a:latin typeface="Century Gothic"/>
                <a:ea typeface="Century Gothic"/>
                <a:cs typeface="Century Gothic"/>
                <a:sym typeface="Century Gothic"/>
              </a:rPr>
              <a:t>July </a:t>
            </a:r>
            <a:r>
              <a:rPr lang="en-US" sz="2000" b="1" dirty="0">
                <a:latin typeface="Century Gothic"/>
                <a:ea typeface="Century Gothic"/>
                <a:cs typeface="Century Gothic"/>
                <a:sym typeface="Century Gothic"/>
              </a:rPr>
              <a:t>2026</a:t>
            </a:r>
            <a:br>
              <a:rPr lang="en-US" sz="2000" b="1" dirty="0">
                <a:latin typeface="Century Gothic"/>
                <a:ea typeface="Century Gothic"/>
                <a:cs typeface="Century Gothic"/>
                <a:sym typeface="Century Gothic"/>
              </a:rPr>
            </a:br>
            <a:r>
              <a:rPr lang="en-US" sz="2000" b="1" dirty="0">
                <a:latin typeface="Century Gothic"/>
                <a:ea typeface="Century Gothic"/>
                <a:cs typeface="Century Gothic"/>
                <a:sym typeface="Century Gothic"/>
              </a:rPr>
              <a:t>NEWSLETTER</a:t>
            </a:r>
            <a:br>
              <a:rPr lang="en-US" sz="2000" b="1" dirty="0">
                <a:latin typeface="Century Gothic"/>
                <a:ea typeface="Century Gothic"/>
                <a:cs typeface="Century Gothic"/>
                <a:sym typeface="Century Gothic"/>
              </a:rPr>
            </a:br>
            <a:br>
              <a:rPr lang="en-US" sz="2000" dirty="0">
                <a:latin typeface="Century Gothic"/>
                <a:ea typeface="Century Gothic"/>
                <a:cs typeface="Century Gothic"/>
                <a:sym typeface="Century Gothic"/>
              </a:rPr>
            </a:br>
            <a:endParaRPr sz="2000" dirty="0">
              <a:latin typeface="Century Gothic"/>
              <a:ea typeface="Century Gothic"/>
              <a:cs typeface="Century Gothic"/>
              <a:sym typeface="Century Gothic"/>
            </a:endParaRPr>
          </a:p>
        </p:txBody>
      </p:sp>
      <p:sp>
        <p:nvSpPr>
          <p:cNvPr id="91" name="Google Shape;91;p1"/>
          <p:cNvSpPr txBox="1">
            <a:spLocks noGrp="1"/>
          </p:cNvSpPr>
          <p:nvPr>
            <p:ph type="subTitle" idx="1"/>
          </p:nvPr>
        </p:nvSpPr>
        <p:spPr>
          <a:xfrm>
            <a:off x="5486400" y="5401279"/>
            <a:ext cx="3562350" cy="1428400"/>
          </a:xfrm>
          <a:prstGeom prst="rect">
            <a:avLst/>
          </a:prstGeom>
          <a:noFill/>
          <a:ln>
            <a:noFill/>
          </a:ln>
        </p:spPr>
        <p:txBody>
          <a:bodyPr spcFirstLastPara="1" wrap="square" lIns="91425" tIns="45700" rIns="91425" bIns="45700" anchor="t" anchorCtr="0">
            <a:normAutofit/>
          </a:bodyPr>
          <a:lstStyle/>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4101 College Street</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Jacksonville, FL 32205</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Phone: 904-387-4406</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murrayhillumc@gmail.com</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www.murrayhillumc.org</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www.facebook.com/murrayhillumc/</a:t>
            </a:r>
            <a:endParaRPr/>
          </a:p>
        </p:txBody>
      </p:sp>
      <p:sp>
        <p:nvSpPr>
          <p:cNvPr id="92" name="Google Shape;92;p1"/>
          <p:cNvSpPr/>
          <p:nvPr/>
        </p:nvSpPr>
        <p:spPr>
          <a:xfrm>
            <a:off x="-1" y="0"/>
            <a:ext cx="2846896" cy="938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Murray Hill UMC</a:t>
            </a:r>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4101 College Street</a:t>
            </a:r>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Jacksonville, FL 32205</a:t>
            </a:r>
            <a:endParaRPr/>
          </a:p>
          <a:p>
            <a:pPr marL="0" marR="0" lvl="0" indent="0" algn="just" rtl="0">
              <a:spcBef>
                <a:spcPts val="0"/>
              </a:spcBef>
              <a:spcAft>
                <a:spcPts val="0"/>
              </a:spcAft>
              <a:buNone/>
            </a:pPr>
            <a:endParaRPr sz="1100" b="1" i="0" u="none" strike="noStrike" cap="none">
              <a:solidFill>
                <a:schemeClr val="dk1"/>
              </a:solidFill>
              <a:latin typeface="Century Gothic"/>
              <a:ea typeface="Century Gothic"/>
              <a:cs typeface="Century Gothic"/>
              <a:sym typeface="Century Gothic"/>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ADDRESS CORRECTION REQUESTED</a:t>
            </a:r>
            <a:endParaRPr/>
          </a:p>
        </p:txBody>
      </p:sp>
      <p:pic>
        <p:nvPicPr>
          <p:cNvPr id="93" name="Google Shape;93;p1"/>
          <p:cNvPicPr preferRelativeResize="0"/>
          <p:nvPr/>
        </p:nvPicPr>
        <p:blipFill rotWithShape="1">
          <a:blip r:embed="rId3">
            <a:alphaModFix/>
          </a:blip>
          <a:srcRect/>
          <a:stretch/>
        </p:blipFill>
        <p:spPr>
          <a:xfrm>
            <a:off x="5257799" y="1659803"/>
            <a:ext cx="3657601" cy="670638"/>
          </a:xfrm>
          <a:prstGeom prst="rect">
            <a:avLst/>
          </a:prstGeom>
          <a:noFill/>
          <a:ln>
            <a:noFill/>
          </a:ln>
        </p:spPr>
      </p:pic>
      <p:sp>
        <p:nvSpPr>
          <p:cNvPr id="94" name="Google Shape;94;p1"/>
          <p:cNvSpPr txBox="1"/>
          <p:nvPr/>
        </p:nvSpPr>
        <p:spPr>
          <a:xfrm>
            <a:off x="5067299" y="2704700"/>
            <a:ext cx="3981451" cy="15388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100" b="1" i="1">
                <a:solidFill>
                  <a:schemeClr val="dk1"/>
                </a:solidFill>
                <a:latin typeface="Century Gothic"/>
                <a:ea typeface="Century Gothic"/>
                <a:cs typeface="Century Gothic"/>
                <a:sym typeface="Century Gothic"/>
              </a:rPr>
              <a:t>Pastor – Silas M’Mworia</a:t>
            </a:r>
            <a:endParaRPr/>
          </a:p>
          <a:p>
            <a:pPr marL="0" marR="0" lvl="0" indent="0" algn="l" rtl="0">
              <a:spcBef>
                <a:spcPts val="0"/>
              </a:spcBef>
              <a:spcAft>
                <a:spcPts val="0"/>
              </a:spcAft>
              <a:buNone/>
            </a:pPr>
            <a:r>
              <a:rPr lang="en-US" sz="1100" b="1" i="1">
                <a:solidFill>
                  <a:schemeClr val="dk1"/>
                </a:solidFill>
                <a:latin typeface="Century Gothic"/>
                <a:ea typeface="Century Gothic"/>
                <a:cs typeface="Century Gothic"/>
                <a:sym typeface="Century Gothic"/>
              </a:rPr>
              <a:t>Office Administrator – Ashley Allen</a:t>
            </a:r>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0">
          <a:extLst>
            <a:ext uri="{FF2B5EF4-FFF2-40B4-BE49-F238E27FC236}">
              <a16:creationId xmlns:a16="http://schemas.microsoft.com/office/drawing/2014/main" id="{DBE474D7-064E-0C68-E44E-C8E253D573D5}"/>
            </a:ext>
          </a:extLst>
        </p:cNvPr>
        <p:cNvGrpSpPr/>
        <p:nvPr/>
      </p:nvGrpSpPr>
      <p:grpSpPr>
        <a:xfrm>
          <a:off x="0" y="0"/>
          <a:ext cx="0" cy="0"/>
          <a:chOff x="0" y="0"/>
          <a:chExt cx="0" cy="0"/>
        </a:xfrm>
      </p:grpSpPr>
      <p:sp>
        <p:nvSpPr>
          <p:cNvPr id="121" name="Google Shape;121;p3">
            <a:extLst>
              <a:ext uri="{FF2B5EF4-FFF2-40B4-BE49-F238E27FC236}">
                <a16:creationId xmlns:a16="http://schemas.microsoft.com/office/drawing/2014/main" id="{0A1FC362-1754-6BA3-D563-52A3FCFE01DF}"/>
              </a:ext>
            </a:extLst>
          </p:cNvPr>
          <p:cNvSpPr/>
          <p:nvPr/>
        </p:nvSpPr>
        <p:spPr>
          <a:xfrm>
            <a:off x="0" y="0"/>
            <a:ext cx="415078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2" name="Google Shape;122;p3">
            <a:extLst>
              <a:ext uri="{FF2B5EF4-FFF2-40B4-BE49-F238E27FC236}">
                <a16:creationId xmlns:a16="http://schemas.microsoft.com/office/drawing/2014/main" id="{D9AD98F5-D2D4-566A-6AA8-183DB023270F}"/>
              </a:ext>
            </a:extLst>
          </p:cNvPr>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3" name="Google Shape;123;p3">
            <a:extLst>
              <a:ext uri="{FF2B5EF4-FFF2-40B4-BE49-F238E27FC236}">
                <a16:creationId xmlns:a16="http://schemas.microsoft.com/office/drawing/2014/main" id="{57EF1F33-B411-9DA0-C4AC-E996819319FB}"/>
              </a:ext>
            </a:extLst>
          </p:cNvPr>
          <p:cNvSpPr/>
          <p:nvPr/>
        </p:nvSpPr>
        <p:spPr>
          <a:xfrm>
            <a:off x="154003" y="3582354"/>
            <a:ext cx="3992562" cy="169277"/>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Century Gothic"/>
              <a:buNone/>
            </a:pPr>
            <a:r>
              <a:rPr lang="en-US" sz="1100" b="0" i="0" u="none" strike="noStrike" cap="none">
                <a:solidFill>
                  <a:schemeClr val="dk1"/>
                </a:solidFill>
                <a:latin typeface="Century Gothic"/>
                <a:ea typeface="Century Gothic"/>
                <a:cs typeface="Century Gothic"/>
                <a:sym typeface="Century Gothic"/>
              </a:rPr>
              <a:t>			</a:t>
            </a:r>
            <a:endParaRPr sz="1000" b="0" i="0" u="none" strike="noStrike" cap="none">
              <a:solidFill>
                <a:schemeClr val="dk1"/>
              </a:solidFill>
              <a:latin typeface="Century Gothic"/>
              <a:ea typeface="Century Gothic"/>
              <a:cs typeface="Century Gothic"/>
              <a:sym typeface="Century Gothic"/>
            </a:endParaRPr>
          </a:p>
        </p:txBody>
      </p:sp>
      <p:sp>
        <p:nvSpPr>
          <p:cNvPr id="124" name="Google Shape;124;p3">
            <a:extLst>
              <a:ext uri="{FF2B5EF4-FFF2-40B4-BE49-F238E27FC236}">
                <a16:creationId xmlns:a16="http://schemas.microsoft.com/office/drawing/2014/main" id="{6991B668-7992-2ACD-4FD3-2BBFC53E999A}"/>
              </a:ext>
            </a:extLst>
          </p:cNvPr>
          <p:cNvSpPr/>
          <p:nvPr/>
        </p:nvSpPr>
        <p:spPr>
          <a:xfrm>
            <a:off x="0" y="442388"/>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EB Garamond"/>
              <a:buNone/>
            </a:pPr>
            <a:r>
              <a:rPr lang="en-US" sz="1600" b="0" i="0" u="none" strike="noStrike" cap="none">
                <a:solidFill>
                  <a:srgbClr val="000000"/>
                </a:solidFill>
                <a:latin typeface="EB Garamond"/>
                <a:ea typeface="EB Garamond"/>
                <a:cs typeface="EB Garamond"/>
                <a:sym typeface="EB Garamond"/>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Arial"/>
              <a:ea typeface="Arial"/>
              <a:cs typeface="Arial"/>
              <a:sym typeface="Arial"/>
            </a:endParaRPr>
          </a:p>
        </p:txBody>
      </p:sp>
      <p:sp>
        <p:nvSpPr>
          <p:cNvPr id="125" name="Google Shape;125;p3">
            <a:extLst>
              <a:ext uri="{FF2B5EF4-FFF2-40B4-BE49-F238E27FC236}">
                <a16:creationId xmlns:a16="http://schemas.microsoft.com/office/drawing/2014/main" id="{1BA21388-92D5-5FAF-A099-A2426A470305}"/>
              </a:ext>
            </a:extLst>
          </p:cNvPr>
          <p:cNvSpPr txBox="1"/>
          <p:nvPr/>
        </p:nvSpPr>
        <p:spPr>
          <a:xfrm>
            <a:off x="4867749" y="4940405"/>
            <a:ext cx="202093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Gill Sans"/>
                <a:ea typeface="Gill Sans"/>
                <a:cs typeface="Gill Sans"/>
                <a:sym typeface="Gill Sans"/>
              </a:rPr>
              <a:t> </a:t>
            </a:r>
            <a:endParaRPr sz="1800">
              <a:solidFill>
                <a:srgbClr val="FF0000"/>
              </a:solidFill>
              <a:latin typeface="Gill Sans"/>
              <a:ea typeface="Gill Sans"/>
              <a:cs typeface="Gill Sans"/>
              <a:sym typeface="Gill Sans"/>
            </a:endParaRPr>
          </a:p>
        </p:txBody>
      </p:sp>
      <p:sp>
        <p:nvSpPr>
          <p:cNvPr id="126" name="Google Shape;126;p3">
            <a:extLst>
              <a:ext uri="{FF2B5EF4-FFF2-40B4-BE49-F238E27FC236}">
                <a16:creationId xmlns:a16="http://schemas.microsoft.com/office/drawing/2014/main" id="{A39A30D6-20D5-35E0-A4A5-2950E35D0493}"/>
              </a:ext>
            </a:extLst>
          </p:cNvPr>
          <p:cNvSpPr txBox="1"/>
          <p:nvPr/>
        </p:nvSpPr>
        <p:spPr>
          <a:xfrm>
            <a:off x="154003" y="323794"/>
            <a:ext cx="39014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p:txBody>
      </p:sp>
      <p:sp>
        <p:nvSpPr>
          <p:cNvPr id="10" name="TextBox 9">
            <a:extLst>
              <a:ext uri="{FF2B5EF4-FFF2-40B4-BE49-F238E27FC236}">
                <a16:creationId xmlns:a16="http://schemas.microsoft.com/office/drawing/2014/main" id="{A33FCEC5-C933-B157-24A0-5665110C4B71}"/>
              </a:ext>
            </a:extLst>
          </p:cNvPr>
          <p:cNvSpPr txBox="1"/>
          <p:nvPr/>
        </p:nvSpPr>
        <p:spPr>
          <a:xfrm>
            <a:off x="0" y="59926"/>
            <a:ext cx="4500282" cy="646331"/>
          </a:xfrm>
          <a:prstGeom prst="rect">
            <a:avLst/>
          </a:prstGeom>
          <a:noFill/>
        </p:spPr>
        <p:txBody>
          <a:bodyPr wrap="square" rtlCol="0">
            <a:spAutoFit/>
          </a:bodyPr>
          <a:lstStyle/>
          <a:p>
            <a:r>
              <a:rPr lang="en-US" sz="1200" dirty="0"/>
              <a:t>Dear Murray Hill, United Methodist Church Family and friends,</a:t>
            </a:r>
          </a:p>
          <a:p>
            <a:pPr algn="ctr"/>
            <a:r>
              <a:rPr lang="en-US" sz="1200" dirty="0"/>
              <a:t> </a:t>
            </a:r>
          </a:p>
          <a:p>
            <a:pPr algn="ctr"/>
            <a:endParaRPr lang="en-US" sz="1200" i="1" dirty="0"/>
          </a:p>
        </p:txBody>
      </p:sp>
      <p:sp>
        <p:nvSpPr>
          <p:cNvPr id="6" name="TextBox 5">
            <a:extLst>
              <a:ext uri="{FF2B5EF4-FFF2-40B4-BE49-F238E27FC236}">
                <a16:creationId xmlns:a16="http://schemas.microsoft.com/office/drawing/2014/main" id="{3AFB4C29-19D0-1AF2-CA04-BED27ADA2396}"/>
              </a:ext>
            </a:extLst>
          </p:cNvPr>
          <p:cNvSpPr txBox="1"/>
          <p:nvPr/>
        </p:nvSpPr>
        <p:spPr>
          <a:xfrm>
            <a:off x="154003" y="383091"/>
            <a:ext cx="4417997" cy="6555641"/>
          </a:xfrm>
          <a:prstGeom prst="rect">
            <a:avLst/>
          </a:prstGeom>
          <a:noFill/>
        </p:spPr>
        <p:txBody>
          <a:bodyPr wrap="square">
            <a:spAutoFit/>
          </a:bodyPr>
          <a:lstStyle/>
          <a:p>
            <a:r>
              <a:rPr lang="en-US" sz="1200" dirty="0">
                <a:solidFill>
                  <a:srgbClr val="FF0000"/>
                </a:solidFill>
                <a:latin typeface="+mj-lt"/>
              </a:rPr>
              <a:t>Now the LORD is the Spirit, and where the Spirit of the LORD is, there is freedom. 2 Corinthians 3:17 (NIV)</a:t>
            </a:r>
          </a:p>
          <a:p>
            <a:endParaRPr lang="en-US" sz="1200" dirty="0">
              <a:solidFill>
                <a:srgbClr val="FF0000"/>
              </a:solidFill>
              <a:latin typeface="+mj-lt"/>
            </a:endParaRPr>
          </a:p>
          <a:p>
            <a:r>
              <a:rPr lang="en-US" sz="1200" dirty="0">
                <a:latin typeface="+mj-lt"/>
              </a:rPr>
              <a:t>    On the Fourth of July, we as a nation celebrate our freedom from oppression. This fourth of July we are honored to celebrate our nation’s 250 birthday! Certainly, a cause worthy of our celebration, but let’s not lose sight of the bigger picture. As Christians, we celebrate a different kind of freedom every single day. It is for freedom that Christ has set us free. Stand firm, then, and do not let yourselves be burdened again by a yoke of slavery. (Galatians 5:1) We have been set free from the bondage of sin, and the Lord assures us that we never have to become entangled there again.</a:t>
            </a:r>
          </a:p>
          <a:p>
            <a:endParaRPr lang="en-US" sz="1200" dirty="0">
              <a:latin typeface="+mj-lt"/>
            </a:endParaRPr>
          </a:p>
          <a:p>
            <a:r>
              <a:rPr lang="en-US" sz="1200" dirty="0">
                <a:latin typeface="+mj-lt"/>
              </a:rPr>
              <a:t>As we attend cookouts, munch on watermelon, and gather for parades and fireworks displays, let us keep in mind that without the Lord, the freedom that we have in this world would not be as meaningful. Our relationship with Christ frees us from fear and releases us from any shackle any human could create. It breathes new life into our souls, allowing us to make good</a:t>
            </a:r>
          </a:p>
          <a:p>
            <a:r>
              <a:rPr lang="en-US" sz="1200" dirty="0">
                <a:latin typeface="+mj-lt"/>
              </a:rPr>
              <a:t>choices and to reap the benefits. Jesus delivers us from evil, granting the opportunity to see the world with clear eyes and share His gift of liberation with others. Be mindful that</a:t>
            </a:r>
          </a:p>
          <a:p>
            <a:r>
              <a:rPr lang="en-US" sz="1200" dirty="0">
                <a:latin typeface="+mj-lt"/>
              </a:rPr>
              <a:t>we as Christians should make every day a celebration of the independence granted to us by the Lord as well as honor the freedoms that our fore parents has won for us.</a:t>
            </a:r>
          </a:p>
          <a:p>
            <a:endParaRPr lang="en-US" sz="1200" dirty="0">
              <a:latin typeface="+mj-lt"/>
            </a:endParaRPr>
          </a:p>
          <a:p>
            <a:r>
              <a:rPr lang="en-US" sz="1200" dirty="0">
                <a:latin typeface="+mj-lt"/>
              </a:rPr>
              <a:t>More importantly, take the time to offer up a prayer of thanks for the one whose blood gave us freedom that not even the grave can take away. The Lord has set us free, and that is worthy of celebration every day of the year!</a:t>
            </a:r>
          </a:p>
          <a:p>
            <a:pPr algn="r"/>
            <a:r>
              <a:rPr lang="en-US" sz="1200" dirty="0">
                <a:latin typeface="+mj-lt"/>
              </a:rPr>
              <a:t>Happy Fourth of July Everybody.</a:t>
            </a:r>
          </a:p>
          <a:p>
            <a:pPr algn="r"/>
            <a:r>
              <a:rPr lang="en-US" sz="1200" dirty="0">
                <a:latin typeface="+mj-lt"/>
              </a:rPr>
              <a:t>Together Grateful for Christ and Country!</a:t>
            </a:r>
          </a:p>
          <a:p>
            <a:pPr algn="r"/>
            <a:r>
              <a:rPr lang="en-US" sz="1200" dirty="0">
                <a:latin typeface="+mj-lt"/>
              </a:rPr>
              <a:t>Pastor Silas</a:t>
            </a:r>
          </a:p>
        </p:txBody>
      </p:sp>
      <p:sp>
        <p:nvSpPr>
          <p:cNvPr id="9" name="TextBox 8">
            <a:extLst>
              <a:ext uri="{FF2B5EF4-FFF2-40B4-BE49-F238E27FC236}">
                <a16:creationId xmlns:a16="http://schemas.microsoft.com/office/drawing/2014/main" id="{61398D50-CEF6-B013-4D9A-76E4BACA0744}"/>
              </a:ext>
            </a:extLst>
          </p:cNvPr>
          <p:cNvSpPr txBox="1"/>
          <p:nvPr/>
        </p:nvSpPr>
        <p:spPr>
          <a:xfrm>
            <a:off x="4867749" y="59926"/>
            <a:ext cx="4122248" cy="7032694"/>
          </a:xfrm>
          <a:prstGeom prst="rect">
            <a:avLst/>
          </a:prstGeom>
          <a:noFill/>
        </p:spPr>
        <p:txBody>
          <a:bodyPr wrap="square">
            <a:spAutoFit/>
          </a:bodyPr>
          <a:lstStyle/>
          <a:p>
            <a:pPr>
              <a:buNone/>
            </a:pPr>
            <a:r>
              <a:rPr lang="en-US" sz="1100" dirty="0"/>
              <a:t>Dear MHUMC Family,</a:t>
            </a:r>
          </a:p>
          <a:p>
            <a:pPr>
              <a:buNone/>
            </a:pPr>
            <a:r>
              <a:rPr lang="en-US" sz="1100" dirty="0"/>
              <a:t>It’s hard to believe that it has already been one year since you gave me the opportunity to serve as your Office Manager. What a year it has been, and in all the best ways. I’ve had the privilege of helping celebrate our church’s 100th Anniversary, getting to know so many of you better, come back to my home church  and discovering that there is apparently no limit to the amount of snacks that can be supplied to my children.</a:t>
            </a:r>
          </a:p>
          <a:p>
            <a:pPr>
              <a:buNone/>
            </a:pPr>
            <a:endParaRPr lang="en-US" sz="1100" dirty="0"/>
          </a:p>
          <a:p>
            <a:pPr>
              <a:buNone/>
            </a:pPr>
            <a:r>
              <a:rPr lang="en-US" sz="1100" dirty="0"/>
              <a:t>Thank you for the lunches, the sweet treats, the surprise goodies, and the never-ending stream of snacks that somehow find their way into my boys’ hands. I’m fairly certain they think the church office is part workplace, part snack distribution center.</a:t>
            </a:r>
          </a:p>
          <a:p>
            <a:pPr>
              <a:buNone/>
            </a:pPr>
            <a:endParaRPr lang="en-US" sz="1100" dirty="0"/>
          </a:p>
          <a:p>
            <a:pPr>
              <a:buNone/>
            </a:pPr>
            <a:r>
              <a:rPr lang="en-US" sz="1100" dirty="0"/>
              <a:t>Thank you also for the love you have shown my family. Whether it was checking on me during my surgery last fall or praying for my boys during their surgeries this spring, you have reminded us again and again what it means to be part of a church family.</a:t>
            </a:r>
          </a:p>
          <a:p>
            <a:pPr>
              <a:buNone/>
            </a:pPr>
            <a:endParaRPr lang="en-US" sz="1100" dirty="0"/>
          </a:p>
          <a:p>
            <a:pPr>
              <a:buNone/>
            </a:pPr>
            <a:r>
              <a:rPr lang="en-US" sz="1100" dirty="0"/>
              <a:t>One of the greatest blessings of this job has been the flexibility to serve the church while still being present for my family. Being able to attend school events, take family trips, and enjoy those important moments with my children while continuing to serve in the office is a gift that I never take for granted.</a:t>
            </a:r>
          </a:p>
          <a:p>
            <a:pPr>
              <a:buNone/>
            </a:pPr>
            <a:endParaRPr lang="en-US" sz="1100" dirty="0"/>
          </a:p>
          <a:p>
            <a:pPr>
              <a:buNone/>
            </a:pPr>
            <a:r>
              <a:rPr lang="en-US" sz="1100" dirty="0"/>
              <a:t>Most of all, thank you for loving my boys. They truly feel like they have an entire congregation of extra grandparents looking out for them, cheering them on, sneaking them snacks, showing up to sporting events, and making sure they know they are loved. As a parent, there is no greater comfort than knowing your children are surrounded by people who care for them so deeply. Thank you for making this first year so memorable. Murray Hill UMC has been part of my life since I was a little girl, and getting to serve a church that has always felt like home has been a blessing beyond words.</a:t>
            </a:r>
          </a:p>
          <a:p>
            <a:pPr algn="r">
              <a:buNone/>
            </a:pPr>
            <a:r>
              <a:rPr lang="en-US" sz="1000" dirty="0"/>
              <a:t>Here's to year two!</a:t>
            </a:r>
          </a:p>
          <a:p>
            <a:pPr algn="r">
              <a:buNone/>
            </a:pPr>
            <a:r>
              <a:rPr lang="en-US" sz="1000" dirty="0"/>
              <a:t>With gratitude,</a:t>
            </a:r>
          </a:p>
          <a:p>
            <a:pPr algn="r">
              <a:buNone/>
            </a:pPr>
            <a:r>
              <a:rPr lang="en-US" sz="1000" dirty="0"/>
              <a:t>Ashley</a:t>
            </a:r>
          </a:p>
        </p:txBody>
      </p:sp>
    </p:spTree>
    <p:extLst>
      <p:ext uri="{BB962C8B-B14F-4D97-AF65-F5344CB8AC3E}">
        <p14:creationId xmlns:p14="http://schemas.microsoft.com/office/powerpoint/2010/main" val="292920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538893" y="224523"/>
            <a:ext cx="3736990" cy="656862"/>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entury Gothic"/>
                <a:ea typeface="Century Gothic"/>
                <a:cs typeface="Century Gothic"/>
                <a:sym typeface="Century Gothic"/>
              </a:rPr>
              <a:t>FAITH IN ACTION</a:t>
            </a:r>
            <a:endParaRPr sz="1800">
              <a:solidFill>
                <a:schemeClr val="lt1"/>
              </a:solidFill>
              <a:latin typeface="Gill Sans"/>
              <a:ea typeface="Gill Sans"/>
              <a:cs typeface="Gill Sans"/>
              <a:sym typeface="Gill Sans"/>
            </a:endParaRPr>
          </a:p>
        </p:txBody>
      </p:sp>
      <p:sp>
        <p:nvSpPr>
          <p:cNvPr id="134" name="Google Shape;134;p4"/>
          <p:cNvSpPr txBox="1"/>
          <p:nvPr/>
        </p:nvSpPr>
        <p:spPr>
          <a:xfrm>
            <a:off x="121388" y="1074580"/>
            <a:ext cx="4572000" cy="3693319"/>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Sunday School </a:t>
            </a:r>
            <a:r>
              <a:rPr lang="en-US" sz="1800" b="1">
                <a:solidFill>
                  <a:schemeClr val="dk1"/>
                </a:solidFill>
                <a:latin typeface="Century Gothic"/>
                <a:ea typeface="Century Gothic"/>
                <a:cs typeface="Century Gothic"/>
                <a:sym typeface="Century Gothic"/>
              </a:rPr>
              <a:t>:  Sundays at 9:00 am</a:t>
            </a:r>
            <a:endParaRPr sz="1800" b="1">
              <a:solidFill>
                <a:schemeClr val="dk1"/>
              </a:solidFill>
              <a:latin typeface="Century Gothic"/>
              <a:ea typeface="Century Gothic"/>
              <a:cs typeface="Century Gothic"/>
              <a:sym typeface="Century Gothic"/>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Worship Service</a:t>
            </a:r>
            <a:r>
              <a:rPr lang="en-US" sz="1800" b="1">
                <a:solidFill>
                  <a:schemeClr val="dk1"/>
                </a:solidFill>
                <a:latin typeface="Century Gothic"/>
                <a:ea typeface="Century Gothic"/>
                <a:cs typeface="Century Gothic"/>
                <a:sym typeface="Century Gothic"/>
              </a:rPr>
              <a:t>: Sundays at 10:30am. 	See below for more information.</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Food Pantry</a:t>
            </a:r>
            <a:r>
              <a:rPr lang="en-US" sz="1800" b="1">
                <a:solidFill>
                  <a:schemeClr val="dk1"/>
                </a:solidFill>
                <a:latin typeface="Century Gothic"/>
                <a:ea typeface="Century Gothic"/>
                <a:cs typeface="Century Gothic"/>
                <a:sym typeface="Century Gothic"/>
              </a:rPr>
              <a:t>: 2</a:t>
            </a:r>
            <a:r>
              <a:rPr lang="en-US" sz="1800" b="1" baseline="30000">
                <a:solidFill>
                  <a:schemeClr val="dk1"/>
                </a:solidFill>
                <a:latin typeface="Century Gothic"/>
                <a:ea typeface="Century Gothic"/>
                <a:cs typeface="Century Gothic"/>
                <a:sym typeface="Century Gothic"/>
              </a:rPr>
              <a:t>nd</a:t>
            </a:r>
            <a:r>
              <a:rPr lang="en-US" sz="1800" b="1">
                <a:solidFill>
                  <a:schemeClr val="dk1"/>
                </a:solidFill>
                <a:latin typeface="Century Gothic"/>
                <a:ea typeface="Century Gothic"/>
                <a:cs typeface="Century Gothic"/>
                <a:sym typeface="Century Gothic"/>
              </a:rPr>
              <a:t> Saturday of every month from 12:00 – 1:30 pm (or while supplies last) in the Fellowship hall</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Thrift Store</a:t>
            </a:r>
            <a:r>
              <a:rPr lang="en-US" sz="1800" b="1">
                <a:solidFill>
                  <a:schemeClr val="dk1"/>
                </a:solidFill>
                <a:latin typeface="Century Gothic"/>
                <a:ea typeface="Century Gothic"/>
                <a:cs typeface="Century Gothic"/>
                <a:sym typeface="Century Gothic"/>
              </a:rPr>
              <a:t>: Saturdays from 9:00 am – 1:00 pm in the Talbot House. Providing ministry and needed items to the community. Donations are accepted.</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Hour of Prayer</a:t>
            </a:r>
            <a:r>
              <a:rPr lang="en-US" sz="1800" b="1">
                <a:solidFill>
                  <a:schemeClr val="dk1"/>
                </a:solidFill>
                <a:latin typeface="Century Gothic"/>
                <a:ea typeface="Century Gothic"/>
                <a:cs typeface="Century Gothic"/>
                <a:sym typeface="Century Gothic"/>
              </a:rPr>
              <a:t>: Every Thursday at 6pm with Pastor Silas. (Call in Only – See Below)</a:t>
            </a:r>
            <a:endParaRPr sz="1800" b="1">
              <a:solidFill>
                <a:srgbClr val="DF695B"/>
              </a:solidFill>
              <a:latin typeface="Century Gothic"/>
              <a:ea typeface="Century Gothic"/>
              <a:cs typeface="Century Gothic"/>
              <a:sym typeface="Century Gothic"/>
            </a:endParaRPr>
          </a:p>
        </p:txBody>
      </p:sp>
      <p:sp>
        <p:nvSpPr>
          <p:cNvPr id="135" name="Google Shape;135;p4"/>
          <p:cNvSpPr txBox="1"/>
          <p:nvPr/>
        </p:nvSpPr>
        <p:spPr>
          <a:xfrm>
            <a:off x="121388" y="5479624"/>
            <a:ext cx="4071494"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u="sng">
                <a:solidFill>
                  <a:srgbClr val="000000"/>
                </a:solidFill>
                <a:latin typeface="Arial"/>
                <a:ea typeface="Arial"/>
                <a:cs typeface="Arial"/>
                <a:sym typeface="Arial"/>
              </a:rPr>
              <a:t>Call-In:</a:t>
            </a:r>
            <a:r>
              <a:rPr lang="en-US" sz="1400">
                <a:solidFill>
                  <a:srgbClr val="000000"/>
                </a:solidFill>
                <a:latin typeface="Arial"/>
                <a:ea typeface="Arial"/>
                <a:cs typeface="Arial"/>
                <a:sym typeface="Arial"/>
              </a:rPr>
              <a:t> Dial 909-572-0841  When prompted enter PIN: 922029694# (Mute Phone)</a:t>
            </a:r>
            <a:endParaRPr/>
          </a:p>
          <a:p>
            <a:pPr marL="0" marR="0" lvl="0" indent="0" algn="ctr" rtl="0">
              <a:spcBef>
                <a:spcPts val="0"/>
              </a:spcBef>
              <a:spcAft>
                <a:spcPts val="0"/>
              </a:spcAft>
              <a:buNone/>
            </a:pPr>
            <a:r>
              <a:rPr lang="en-US" sz="1400" u="sng">
                <a:solidFill>
                  <a:srgbClr val="000000"/>
                </a:solidFill>
                <a:latin typeface="Arial"/>
                <a:ea typeface="Arial"/>
                <a:cs typeface="Arial"/>
                <a:sym typeface="Arial"/>
              </a:rPr>
              <a:t>Virtually: </a:t>
            </a:r>
            <a:r>
              <a:rPr lang="en-US" sz="1400">
                <a:solidFill>
                  <a:srgbClr val="000000"/>
                </a:solidFill>
                <a:latin typeface="Arial"/>
                <a:ea typeface="Arial"/>
                <a:cs typeface="Arial"/>
                <a:sym typeface="Arial"/>
              </a:rPr>
              <a:t>murrayhillumc.org and click the ONLINE CHURCH MEETING link</a:t>
            </a:r>
            <a:endParaRPr/>
          </a:p>
          <a:p>
            <a:pPr marL="0" marR="0" lvl="0" indent="0" algn="ctr" rtl="0">
              <a:spcBef>
                <a:spcPts val="0"/>
              </a:spcBef>
              <a:spcAft>
                <a:spcPts val="0"/>
              </a:spcAft>
              <a:buNone/>
            </a:pPr>
            <a:r>
              <a:rPr lang="en-US" sz="1400" u="sng">
                <a:solidFill>
                  <a:srgbClr val="000000"/>
                </a:solidFill>
                <a:latin typeface="Arial"/>
                <a:ea typeface="Arial"/>
                <a:cs typeface="Arial"/>
                <a:sym typeface="Arial"/>
              </a:rPr>
              <a:t>In Person:</a:t>
            </a:r>
            <a:r>
              <a:rPr lang="en-US" sz="1400">
                <a:solidFill>
                  <a:srgbClr val="000000"/>
                </a:solidFill>
                <a:latin typeface="Arial"/>
                <a:ea typeface="Arial"/>
                <a:cs typeface="Arial"/>
                <a:sym typeface="Arial"/>
              </a:rPr>
              <a:t> Join us in the Sanctuary at 10:30 am	</a:t>
            </a:r>
            <a:endParaRPr sz="1400" u="sng">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B7B521E-344A-ACCA-FC60-C3F468443B8F}"/>
              </a:ext>
            </a:extLst>
          </p:cNvPr>
          <p:cNvSpPr txBox="1"/>
          <p:nvPr/>
        </p:nvSpPr>
        <p:spPr>
          <a:xfrm>
            <a:off x="5308384" y="3182562"/>
            <a:ext cx="3766088" cy="2708434"/>
          </a:xfrm>
          <a:prstGeom prst="rect">
            <a:avLst/>
          </a:prstGeom>
          <a:noFill/>
        </p:spPr>
        <p:txBody>
          <a:bodyPr wrap="square" rtlCol="0">
            <a:spAutoFit/>
          </a:bodyPr>
          <a:lstStyle/>
          <a:p>
            <a:pPr algn="ctr"/>
            <a:r>
              <a:rPr lang="en-US" sz="1600" b="1" dirty="0"/>
              <a:t>Looking to Volunteer? </a:t>
            </a:r>
          </a:p>
          <a:p>
            <a:r>
              <a:rPr lang="en-US" dirty="0"/>
              <a:t>If you’d like to help the </a:t>
            </a:r>
            <a:r>
              <a:rPr lang="en-US" b="1" dirty="0"/>
              <a:t>Ushers</a:t>
            </a:r>
            <a:r>
              <a:rPr lang="en-US" dirty="0"/>
              <a:t>, please see </a:t>
            </a:r>
            <a:r>
              <a:rPr lang="en-US" b="1" dirty="0"/>
              <a:t>Eric Robinson</a:t>
            </a:r>
          </a:p>
          <a:p>
            <a:r>
              <a:rPr lang="en-US" dirty="0"/>
              <a:t>If you’d like to help by </a:t>
            </a:r>
            <a:r>
              <a:rPr lang="en-US" b="1" dirty="0"/>
              <a:t>Reading Scripture</a:t>
            </a:r>
            <a:r>
              <a:rPr lang="en-US" dirty="0"/>
              <a:t>, see </a:t>
            </a:r>
            <a:r>
              <a:rPr lang="en-US" b="1" dirty="0"/>
              <a:t>Janice Covert</a:t>
            </a:r>
            <a:r>
              <a:rPr lang="en-US" dirty="0"/>
              <a:t>.</a:t>
            </a:r>
          </a:p>
          <a:p>
            <a:r>
              <a:rPr lang="en-US" dirty="0"/>
              <a:t>If you’d like to help with </a:t>
            </a:r>
            <a:r>
              <a:rPr lang="en-US" b="1" dirty="0"/>
              <a:t>Food Pantry</a:t>
            </a:r>
            <a:r>
              <a:rPr lang="en-US" dirty="0"/>
              <a:t>, see </a:t>
            </a:r>
            <a:r>
              <a:rPr lang="en-US" b="1" dirty="0"/>
              <a:t>Meredith Robinson. </a:t>
            </a:r>
          </a:p>
          <a:p>
            <a:endParaRPr lang="en-US" dirty="0"/>
          </a:p>
          <a:p>
            <a:pPr algn="ctr"/>
            <a:r>
              <a:rPr lang="en-US" dirty="0"/>
              <a:t>If you’re not sure where to help, or want to help in another way – </a:t>
            </a:r>
            <a:r>
              <a:rPr lang="en-US" b="1" dirty="0"/>
              <a:t>call the church office</a:t>
            </a:r>
            <a:r>
              <a:rPr lang="en-US" dirty="0"/>
              <a:t>. We’ll find a place for you! </a:t>
            </a:r>
          </a:p>
          <a:p>
            <a:endParaRPr lang="en-US" dirty="0"/>
          </a:p>
        </p:txBody>
      </p:sp>
      <p:pic>
        <p:nvPicPr>
          <p:cNvPr id="4" name="Picture 3">
            <a:extLst>
              <a:ext uri="{FF2B5EF4-FFF2-40B4-BE49-F238E27FC236}">
                <a16:creationId xmlns:a16="http://schemas.microsoft.com/office/drawing/2014/main" id="{832F5498-A45B-5932-87B0-C0DF5D875E98}"/>
              </a:ext>
            </a:extLst>
          </p:cNvPr>
          <p:cNvPicPr>
            <a:picLocks noChangeAspect="1"/>
          </p:cNvPicPr>
          <p:nvPr/>
        </p:nvPicPr>
        <p:blipFill>
          <a:blip r:embed="rId3"/>
          <a:stretch>
            <a:fillRect/>
          </a:stretch>
        </p:blipFill>
        <p:spPr>
          <a:xfrm>
            <a:off x="5377912" y="967004"/>
            <a:ext cx="3627032" cy="20327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Google Shape;100;p2"/>
          <p:cNvSpPr/>
          <p:nvPr/>
        </p:nvSpPr>
        <p:spPr>
          <a:xfrm>
            <a:off x="6042980" y="316069"/>
            <a:ext cx="3053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p:txBody>
      </p:sp>
      <p:cxnSp>
        <p:nvCxnSpPr>
          <p:cNvPr id="101" name="Google Shape;101;p2"/>
          <p:cNvCxnSpPr/>
          <p:nvPr/>
        </p:nvCxnSpPr>
        <p:spPr>
          <a:xfrm>
            <a:off x="142900" y="3683566"/>
            <a:ext cx="3959427" cy="0"/>
          </a:xfrm>
          <a:prstGeom prst="straightConnector1">
            <a:avLst/>
          </a:prstGeom>
          <a:noFill/>
          <a:ln w="9525" cap="flat" cmpd="sng">
            <a:solidFill>
              <a:schemeClr val="dk1"/>
            </a:solidFill>
            <a:prstDash val="solid"/>
            <a:round/>
            <a:headEnd type="none" w="sm" len="sm"/>
            <a:tailEnd type="none" w="sm" len="sm"/>
          </a:ln>
        </p:spPr>
      </p:cxnSp>
      <p:sp>
        <p:nvSpPr>
          <p:cNvPr id="102" name="Google Shape;102;p2"/>
          <p:cNvSpPr/>
          <p:nvPr/>
        </p:nvSpPr>
        <p:spPr>
          <a:xfrm>
            <a:off x="100402" y="3085169"/>
            <a:ext cx="3840087"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dk1"/>
                </a:solidFill>
                <a:latin typeface="Century Gothic"/>
                <a:ea typeface="Century Gothic"/>
                <a:cs typeface="Century Gothic"/>
                <a:sym typeface="Century Gothic"/>
              </a:rPr>
              <a:t>Don’t see your birthday or anniversary? Notify the office so we can update our records &amp; celebrate with you!</a:t>
            </a:r>
            <a:endParaRPr dirty="0"/>
          </a:p>
        </p:txBody>
      </p:sp>
      <p:cxnSp>
        <p:nvCxnSpPr>
          <p:cNvPr id="103" name="Google Shape;103;p2"/>
          <p:cNvCxnSpPr/>
          <p:nvPr/>
        </p:nvCxnSpPr>
        <p:spPr>
          <a:xfrm>
            <a:off x="40731" y="2924670"/>
            <a:ext cx="3959427" cy="0"/>
          </a:xfrm>
          <a:prstGeom prst="straightConnector1">
            <a:avLst/>
          </a:prstGeom>
          <a:noFill/>
          <a:ln w="9525" cap="flat" cmpd="sng">
            <a:solidFill>
              <a:schemeClr val="dk1"/>
            </a:solidFill>
            <a:prstDash val="solid"/>
            <a:round/>
            <a:headEnd type="none" w="sm" len="sm"/>
            <a:tailEnd type="none" w="sm" len="sm"/>
          </a:ln>
        </p:spPr>
      </p:cxnSp>
      <p:sp>
        <p:nvSpPr>
          <p:cNvPr id="104" name="Google Shape;104;p2"/>
          <p:cNvSpPr txBox="1"/>
          <p:nvPr/>
        </p:nvSpPr>
        <p:spPr>
          <a:xfrm>
            <a:off x="-253978" y="2740004"/>
            <a:ext cx="4194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t>
            </a:r>
            <a:endParaRPr/>
          </a:p>
        </p:txBody>
      </p:sp>
      <p:sp>
        <p:nvSpPr>
          <p:cNvPr id="105" name="Google Shape;105;p2"/>
          <p:cNvSpPr txBox="1"/>
          <p:nvPr/>
        </p:nvSpPr>
        <p:spPr>
          <a:xfrm>
            <a:off x="1115948" y="-732147"/>
            <a:ext cx="374267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p:txBody>
      </p:sp>
      <p:pic>
        <p:nvPicPr>
          <p:cNvPr id="106" name="Google Shape;106;p2" descr="Graphical user interface&#10;&#10;Description automatically generated with low confidence"/>
          <p:cNvPicPr preferRelativeResize="0"/>
          <p:nvPr/>
        </p:nvPicPr>
        <p:blipFill rotWithShape="1">
          <a:blip r:embed="rId3">
            <a:alphaModFix/>
          </a:blip>
          <a:srcRect/>
          <a:stretch/>
        </p:blipFill>
        <p:spPr>
          <a:xfrm>
            <a:off x="432887" y="3922696"/>
            <a:ext cx="3206843" cy="787618"/>
          </a:xfrm>
          <a:prstGeom prst="rect">
            <a:avLst/>
          </a:prstGeom>
          <a:noFill/>
          <a:ln>
            <a:noFill/>
          </a:ln>
        </p:spPr>
      </p:pic>
      <p:pic>
        <p:nvPicPr>
          <p:cNvPr id="107" name="Google Shape;107;p2" descr="A qr code on a white background&#10;&#10;AI-generated content may be incorrect."/>
          <p:cNvPicPr preferRelativeResize="0"/>
          <p:nvPr/>
        </p:nvPicPr>
        <p:blipFill rotWithShape="1">
          <a:blip r:embed="rId4">
            <a:alphaModFix/>
          </a:blip>
          <a:srcRect/>
          <a:stretch/>
        </p:blipFill>
        <p:spPr>
          <a:xfrm>
            <a:off x="1227373" y="4744056"/>
            <a:ext cx="1617872" cy="1617872"/>
          </a:xfrm>
          <a:prstGeom prst="rect">
            <a:avLst/>
          </a:prstGeom>
          <a:noFill/>
          <a:ln>
            <a:noFill/>
          </a:ln>
        </p:spPr>
      </p:pic>
      <p:sp>
        <p:nvSpPr>
          <p:cNvPr id="108" name="Google Shape;108;p2"/>
          <p:cNvSpPr txBox="1"/>
          <p:nvPr/>
        </p:nvSpPr>
        <p:spPr>
          <a:xfrm>
            <a:off x="-103714" y="6326487"/>
            <a:ext cx="45720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entury Gothic"/>
                <a:ea typeface="Century Gothic"/>
                <a:cs typeface="Century Gothic"/>
                <a:sym typeface="Century Gothic"/>
              </a:rPr>
              <a:t>Please share so others can find us.  You can submit items for posting by emailing </a:t>
            </a:r>
            <a:r>
              <a:rPr lang="en-US" sz="1100" b="1"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murrayhillumc@gmail.com</a:t>
            </a:r>
            <a:endParaRPr sz="1100" b="1">
              <a:solidFill>
                <a:schemeClr val="dk1"/>
              </a:solidFill>
              <a:latin typeface="Century Gothic"/>
              <a:ea typeface="Century Gothic"/>
              <a:cs typeface="Century Gothic"/>
              <a:sym typeface="Century Gothic"/>
            </a:endParaRPr>
          </a:p>
        </p:txBody>
      </p:sp>
      <p:pic>
        <p:nvPicPr>
          <p:cNvPr id="109" name="Google Shape;109;p2" descr="A bowl of money and coins&#10;&#10;AI-generated content may be incorrect."/>
          <p:cNvPicPr preferRelativeResize="0"/>
          <p:nvPr/>
        </p:nvPicPr>
        <p:blipFill rotWithShape="1">
          <a:blip r:embed="rId6">
            <a:alphaModFix/>
          </a:blip>
          <a:srcRect/>
          <a:stretch/>
        </p:blipFill>
        <p:spPr>
          <a:xfrm>
            <a:off x="7328269" y="-15722"/>
            <a:ext cx="1815731" cy="1013979"/>
          </a:xfrm>
          <a:prstGeom prst="rect">
            <a:avLst/>
          </a:prstGeom>
          <a:noFill/>
          <a:ln>
            <a:noFill/>
          </a:ln>
        </p:spPr>
      </p:pic>
      <p:sp>
        <p:nvSpPr>
          <p:cNvPr id="110" name="Google Shape;110;p2"/>
          <p:cNvSpPr txBox="1"/>
          <p:nvPr/>
        </p:nvSpPr>
        <p:spPr>
          <a:xfrm>
            <a:off x="4858625" y="98850"/>
            <a:ext cx="448186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Sorts Mill Goudy"/>
                <a:ea typeface="Sorts Mill Goudy"/>
                <a:cs typeface="Sorts Mill Goudy"/>
                <a:sym typeface="Sorts Mill Goudy"/>
              </a:rPr>
              <a:t>Your financial support of </a:t>
            </a:r>
            <a:endParaRPr sz="1200" dirty="0"/>
          </a:p>
          <a:p>
            <a:pPr marL="0" marR="0" lvl="0" indent="0" algn="l" rtl="0">
              <a:spcBef>
                <a:spcPts val="0"/>
              </a:spcBef>
              <a:spcAft>
                <a:spcPts val="0"/>
              </a:spcAft>
              <a:buNone/>
            </a:pPr>
            <a:r>
              <a:rPr lang="en-US" sz="1200" dirty="0">
                <a:solidFill>
                  <a:schemeClr val="dk1"/>
                </a:solidFill>
                <a:latin typeface="Sorts Mill Goudy"/>
                <a:ea typeface="Sorts Mill Goudy"/>
                <a:cs typeface="Sorts Mill Goudy"/>
                <a:sym typeface="Sorts Mill Goudy"/>
              </a:rPr>
              <a:t>MHUMC is much needed </a:t>
            </a:r>
            <a:endParaRPr sz="1200" dirty="0"/>
          </a:p>
          <a:p>
            <a:pPr marL="0" marR="0" lvl="0" indent="0" algn="l" rtl="0">
              <a:spcBef>
                <a:spcPts val="0"/>
              </a:spcBef>
              <a:spcAft>
                <a:spcPts val="0"/>
              </a:spcAft>
              <a:buNone/>
            </a:pPr>
            <a:r>
              <a:rPr lang="en-US" sz="1200" dirty="0">
                <a:solidFill>
                  <a:schemeClr val="dk1"/>
                </a:solidFill>
                <a:latin typeface="Sorts Mill Goudy"/>
                <a:ea typeface="Sorts Mill Goudy"/>
                <a:cs typeface="Sorts Mill Goudy"/>
                <a:sym typeface="Sorts Mill Goudy"/>
              </a:rPr>
              <a:t>and greatly appreciated.</a:t>
            </a:r>
            <a:endParaRPr sz="1200" dirty="0"/>
          </a:p>
          <a:p>
            <a:pPr marL="0" marR="0" lvl="0" indent="0" algn="l" rtl="0">
              <a:spcBef>
                <a:spcPts val="0"/>
              </a:spcBef>
              <a:spcAft>
                <a:spcPts val="0"/>
              </a:spcAft>
              <a:buNone/>
            </a:pPr>
            <a:endParaRPr sz="1200" dirty="0">
              <a:solidFill>
                <a:schemeClr val="dk1"/>
              </a:solidFill>
              <a:latin typeface="Sorts Mill Goudy"/>
              <a:ea typeface="Sorts Mill Goudy"/>
              <a:cs typeface="Sorts Mill Goudy"/>
              <a:sym typeface="Sorts Mill Goudy"/>
            </a:endParaRPr>
          </a:p>
          <a:p>
            <a:pPr marL="0" marR="0" lvl="0" indent="0" algn="ctr" rtl="0">
              <a:spcBef>
                <a:spcPts val="0"/>
              </a:spcBef>
              <a:spcAft>
                <a:spcPts val="0"/>
              </a:spcAft>
              <a:buNone/>
            </a:pPr>
            <a:r>
              <a:rPr lang="en-US" sz="1200" dirty="0">
                <a:solidFill>
                  <a:schemeClr val="dk1"/>
                </a:solidFill>
                <a:latin typeface="Sorts Mill Goudy"/>
                <a:ea typeface="Sorts Mill Goudy"/>
                <a:cs typeface="Sorts Mill Goudy"/>
                <a:sym typeface="Sorts Mill Goudy"/>
              </a:rPr>
              <a:t>We have multiple giving options for convenience</a:t>
            </a:r>
            <a:r>
              <a:rPr lang="en-US" sz="1600" dirty="0">
                <a:solidFill>
                  <a:schemeClr val="dk1"/>
                </a:solidFill>
                <a:latin typeface="Sorts Mill Goudy"/>
                <a:ea typeface="Sorts Mill Goudy"/>
                <a:cs typeface="Sorts Mill Goudy"/>
                <a:sym typeface="Sorts Mill Goudy"/>
              </a:rPr>
              <a:t>: </a:t>
            </a:r>
            <a:endParaRPr sz="1200" dirty="0"/>
          </a:p>
        </p:txBody>
      </p:sp>
      <p:sp>
        <p:nvSpPr>
          <p:cNvPr id="111" name="Google Shape;111;p2"/>
          <p:cNvSpPr txBox="1"/>
          <p:nvPr/>
        </p:nvSpPr>
        <p:spPr>
          <a:xfrm>
            <a:off x="5433020" y="1209923"/>
            <a:ext cx="4960088"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200" dirty="0">
                <a:solidFill>
                  <a:schemeClr val="dk1"/>
                </a:solidFill>
                <a:latin typeface="Sorts Mill Goudy"/>
                <a:ea typeface="Sorts Mill Goudy"/>
                <a:cs typeface="Sorts Mill Goudy"/>
                <a:sym typeface="Sorts Mill Goudy"/>
              </a:rPr>
              <a:t>Cash or Check in Sunday offering plate</a:t>
            </a:r>
            <a:endParaRPr sz="1100" dirty="0"/>
          </a:p>
          <a:p>
            <a:pPr marL="285750" marR="0" lvl="0" indent="-285750" algn="l" rtl="0">
              <a:spcBef>
                <a:spcPts val="0"/>
              </a:spcBef>
              <a:spcAft>
                <a:spcPts val="0"/>
              </a:spcAft>
              <a:buClr>
                <a:schemeClr val="dk1"/>
              </a:buClr>
              <a:buSzPts val="1600"/>
              <a:buFont typeface="Arial"/>
              <a:buChar char="•"/>
            </a:pPr>
            <a:r>
              <a:rPr lang="en-US" sz="1200" dirty="0">
                <a:solidFill>
                  <a:schemeClr val="dk1"/>
                </a:solidFill>
                <a:latin typeface="Sorts Mill Goudy"/>
                <a:ea typeface="Sorts Mill Goudy"/>
                <a:cs typeface="Sorts Mill Goudy"/>
                <a:sym typeface="Sorts Mill Goudy"/>
              </a:rPr>
              <a:t>Mailing/dropping off check to church office </a:t>
            </a:r>
            <a:endParaRPr sz="1100" dirty="0"/>
          </a:p>
          <a:p>
            <a:pPr marL="285750" marR="0" lvl="0" indent="-285750" algn="l" rtl="0">
              <a:spcBef>
                <a:spcPts val="0"/>
              </a:spcBef>
              <a:spcAft>
                <a:spcPts val="0"/>
              </a:spcAft>
              <a:buClr>
                <a:schemeClr val="dk1"/>
              </a:buClr>
              <a:buSzPts val="1600"/>
              <a:buFont typeface="Arial"/>
              <a:buChar char="•"/>
            </a:pPr>
            <a:r>
              <a:rPr lang="en-US" sz="1200" dirty="0">
                <a:solidFill>
                  <a:schemeClr val="dk1"/>
                </a:solidFill>
                <a:latin typeface="Sorts Mill Goudy"/>
                <a:ea typeface="Sorts Mill Goudy"/>
                <a:cs typeface="Sorts Mill Goudy"/>
                <a:sym typeface="Sorts Mill Goudy"/>
              </a:rPr>
              <a:t>Bank Check mailed to church office </a:t>
            </a:r>
            <a:endParaRPr sz="1100" dirty="0"/>
          </a:p>
          <a:p>
            <a:pPr marL="285750" marR="0" lvl="0" indent="-285750" algn="l" rtl="0">
              <a:spcBef>
                <a:spcPts val="0"/>
              </a:spcBef>
              <a:spcAft>
                <a:spcPts val="0"/>
              </a:spcAft>
              <a:buClr>
                <a:schemeClr val="dk1"/>
              </a:buClr>
              <a:buSzPts val="1600"/>
              <a:buFont typeface="Arial"/>
              <a:buChar char="•"/>
            </a:pPr>
            <a:r>
              <a:rPr lang="en-US" sz="1200" dirty="0" err="1">
                <a:solidFill>
                  <a:schemeClr val="dk1"/>
                </a:solidFill>
                <a:latin typeface="Sorts Mill Goudy"/>
                <a:ea typeface="Sorts Mill Goudy"/>
                <a:cs typeface="Sorts Mill Goudy"/>
                <a:sym typeface="Sorts Mill Goudy"/>
              </a:rPr>
              <a:t>Paypal</a:t>
            </a:r>
            <a:r>
              <a:rPr lang="en-US" sz="1200" dirty="0">
                <a:solidFill>
                  <a:schemeClr val="dk1"/>
                </a:solidFill>
                <a:latin typeface="Sorts Mill Goudy"/>
                <a:ea typeface="Sorts Mill Goudy"/>
                <a:cs typeface="Sorts Mill Goudy"/>
                <a:sym typeface="Sorts Mill Goudy"/>
              </a:rPr>
              <a:t> by scanning QR Code below </a:t>
            </a:r>
            <a:endParaRPr sz="1100" dirty="0"/>
          </a:p>
        </p:txBody>
      </p:sp>
      <p:pic>
        <p:nvPicPr>
          <p:cNvPr id="112" name="Google Shape;112;p2" descr="A qr code with a logo&#10;&#10;AI-generated content may be incorrect."/>
          <p:cNvPicPr preferRelativeResize="0"/>
          <p:nvPr/>
        </p:nvPicPr>
        <p:blipFill rotWithShape="1">
          <a:blip r:embed="rId7">
            <a:alphaModFix/>
          </a:blip>
          <a:srcRect/>
          <a:stretch/>
        </p:blipFill>
        <p:spPr>
          <a:xfrm>
            <a:off x="6127089" y="1969472"/>
            <a:ext cx="1582310" cy="1459528"/>
          </a:xfrm>
          <a:prstGeom prst="rect">
            <a:avLst/>
          </a:prstGeom>
          <a:noFill/>
          <a:ln>
            <a:noFill/>
          </a:ln>
        </p:spPr>
      </p:pic>
      <p:sp>
        <p:nvSpPr>
          <p:cNvPr id="113" name="Google Shape;113;p2"/>
          <p:cNvSpPr txBox="1"/>
          <p:nvPr/>
        </p:nvSpPr>
        <p:spPr>
          <a:xfrm>
            <a:off x="752584" y="-10197"/>
            <a:ext cx="30534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Brush Script MT" panose="03060802040406070304" pitchFamily="66" charset="0"/>
                <a:sym typeface="Arial"/>
              </a:rPr>
              <a:t>Happy Birthday </a:t>
            </a:r>
            <a:endParaRPr sz="1100" dirty="0">
              <a:latin typeface="Brush Script MT" panose="03060802040406070304" pitchFamily="66" charset="0"/>
            </a:endParaRPr>
          </a:p>
        </p:txBody>
      </p:sp>
      <p:pic>
        <p:nvPicPr>
          <p:cNvPr id="114" name="Google Shape;114;p2" descr="A colorful cake with candles and balloons&#10;&#10;AI-generated content may be incorrect."/>
          <p:cNvPicPr preferRelativeResize="0"/>
          <p:nvPr/>
        </p:nvPicPr>
        <p:blipFill rotWithShape="1">
          <a:blip r:embed="rId8">
            <a:alphaModFix/>
          </a:blip>
          <a:srcRect/>
          <a:stretch/>
        </p:blipFill>
        <p:spPr>
          <a:xfrm>
            <a:off x="2406566" y="1024880"/>
            <a:ext cx="1161440" cy="1163364"/>
          </a:xfrm>
          <a:prstGeom prst="rect">
            <a:avLst/>
          </a:prstGeom>
          <a:noFill/>
          <a:ln>
            <a:noFill/>
          </a:ln>
        </p:spPr>
      </p:pic>
      <p:sp>
        <p:nvSpPr>
          <p:cNvPr id="115" name="Google Shape;115;p2"/>
          <p:cNvSpPr txBox="1"/>
          <p:nvPr/>
        </p:nvSpPr>
        <p:spPr>
          <a:xfrm>
            <a:off x="257109" y="971805"/>
            <a:ext cx="2291080"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Mary Magill – 7/13</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Annon Bozeman – 7/21</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Eric Robinson – 7/22</a:t>
            </a:r>
          </a:p>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Janice Covert – 7/27</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Carroll Stevenson – 7/27</a:t>
            </a:r>
          </a:p>
          <a:p>
            <a:pPr marL="0" marR="0" lvl="0" indent="0" algn="l" rtl="0">
              <a:spcBef>
                <a:spcPts val="0"/>
              </a:spcBef>
              <a:spcAft>
                <a:spcPts val="0"/>
              </a:spcAft>
              <a:buNone/>
            </a:pPr>
            <a:endParaRPr lang="en-US" dirty="0">
              <a:solidFill>
                <a:schemeClr val="dk1"/>
              </a:solidFill>
              <a:latin typeface="Sorts Mill Goudy"/>
              <a:ea typeface="Sorts Mill Goudy"/>
              <a:cs typeface="Sorts Mill Goudy"/>
              <a:sym typeface="Sorts Mill Goudy"/>
            </a:endParaRPr>
          </a:p>
          <a:p>
            <a:pPr marL="0" marR="0" lvl="0" indent="0" algn="l" rtl="0">
              <a:spcBef>
                <a:spcPts val="0"/>
              </a:spcBef>
              <a:spcAft>
                <a:spcPts val="0"/>
              </a:spcAft>
              <a:buNone/>
            </a:pPr>
            <a:endParaRPr lang="en-US" sz="1400" dirty="0">
              <a:solidFill>
                <a:schemeClr val="dk1"/>
              </a:solidFill>
              <a:highlight>
                <a:srgbClr val="FFFF00"/>
              </a:highlight>
              <a:latin typeface="Sorts Mill Goudy"/>
              <a:ea typeface="Sorts Mill Goudy"/>
              <a:cs typeface="Sorts Mill Goudy"/>
              <a:sym typeface="Sorts Mill Goudy"/>
            </a:endParaRPr>
          </a:p>
        </p:txBody>
      </p:sp>
      <p:cxnSp>
        <p:nvCxnSpPr>
          <p:cNvPr id="6" name="Google Shape;101;p2">
            <a:extLst>
              <a:ext uri="{FF2B5EF4-FFF2-40B4-BE49-F238E27FC236}">
                <a16:creationId xmlns:a16="http://schemas.microsoft.com/office/drawing/2014/main" id="{3109DADF-1E68-9E41-C3D4-422D898DF323}"/>
              </a:ext>
            </a:extLst>
          </p:cNvPr>
          <p:cNvCxnSpPr/>
          <p:nvPr/>
        </p:nvCxnSpPr>
        <p:spPr>
          <a:xfrm>
            <a:off x="5006195" y="3429000"/>
            <a:ext cx="3959427" cy="0"/>
          </a:xfrm>
          <a:prstGeom prst="straightConnector1">
            <a:avLst/>
          </a:prstGeom>
          <a:noFill/>
          <a:ln w="9525" cap="flat" cmpd="sng">
            <a:solidFill>
              <a:schemeClr val="dk1"/>
            </a:solidFill>
            <a:prstDash val="solid"/>
            <a:round/>
            <a:headEnd type="none" w="sm" len="sm"/>
            <a:tailEnd type="none" w="sm" len="sm"/>
          </a:ln>
        </p:spPr>
      </p:cxnSp>
      <p:pic>
        <p:nvPicPr>
          <p:cNvPr id="3" name="Picture 2">
            <a:extLst>
              <a:ext uri="{FF2B5EF4-FFF2-40B4-BE49-F238E27FC236}">
                <a16:creationId xmlns:a16="http://schemas.microsoft.com/office/drawing/2014/main" id="{9521AFE0-769C-2B3B-1F65-1BCE9DD888F9}"/>
              </a:ext>
            </a:extLst>
          </p:cNvPr>
          <p:cNvPicPr>
            <a:picLocks noChangeAspect="1"/>
          </p:cNvPicPr>
          <p:nvPr/>
        </p:nvPicPr>
        <p:blipFill>
          <a:blip r:embed="rId9"/>
          <a:stretch>
            <a:fillRect/>
          </a:stretch>
        </p:blipFill>
        <p:spPr>
          <a:xfrm>
            <a:off x="6127089" y="3950938"/>
            <a:ext cx="2020934" cy="2020934"/>
          </a:xfrm>
          <a:prstGeom prst="rect">
            <a:avLst/>
          </a:prstGeom>
        </p:spPr>
      </p:pic>
      <p:sp>
        <p:nvSpPr>
          <p:cNvPr id="4" name="TextBox 3">
            <a:extLst>
              <a:ext uri="{FF2B5EF4-FFF2-40B4-BE49-F238E27FC236}">
                <a16:creationId xmlns:a16="http://schemas.microsoft.com/office/drawing/2014/main" id="{B3DB4500-BD35-73E3-2BD0-0F18D7FDCBC2}"/>
              </a:ext>
            </a:extLst>
          </p:cNvPr>
          <p:cNvSpPr txBox="1"/>
          <p:nvPr/>
        </p:nvSpPr>
        <p:spPr>
          <a:xfrm>
            <a:off x="5151438" y="3529677"/>
            <a:ext cx="3992562" cy="307777"/>
          </a:xfrm>
          <a:prstGeom prst="rect">
            <a:avLst/>
          </a:prstGeom>
          <a:noFill/>
        </p:spPr>
        <p:txBody>
          <a:bodyPr wrap="square" rtlCol="0">
            <a:spAutoFit/>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Food Pantry Item of the Month</a:t>
            </a:r>
          </a:p>
        </p:txBody>
      </p:sp>
      <p:sp>
        <p:nvSpPr>
          <p:cNvPr id="8" name="TextBox 7">
            <a:extLst>
              <a:ext uri="{FF2B5EF4-FFF2-40B4-BE49-F238E27FC236}">
                <a16:creationId xmlns:a16="http://schemas.microsoft.com/office/drawing/2014/main" id="{CE830EAE-3D3E-62B9-FE7B-0FDBC3411A80}"/>
              </a:ext>
            </a:extLst>
          </p:cNvPr>
          <p:cNvSpPr txBox="1"/>
          <p:nvPr/>
        </p:nvSpPr>
        <p:spPr>
          <a:xfrm>
            <a:off x="5363076" y="6154002"/>
            <a:ext cx="3804617" cy="523220"/>
          </a:xfrm>
          <a:prstGeom prst="rect">
            <a:avLst/>
          </a:prstGeom>
          <a:noFill/>
        </p:spPr>
        <p:txBody>
          <a:bodyPr wrap="square">
            <a:spAutoFit/>
          </a:bodyPr>
          <a:lstStyle/>
          <a:p>
            <a:pPr algn="ctr"/>
            <a:r>
              <a:rPr lang="en-US" dirty="0"/>
              <a:t>For July we will be asking for donations of small jars of peanut butter!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71">
          <a:extLst>
            <a:ext uri="{FF2B5EF4-FFF2-40B4-BE49-F238E27FC236}">
              <a16:creationId xmlns:a16="http://schemas.microsoft.com/office/drawing/2014/main" id="{7E50E7C9-9192-AE74-43B7-90E22A3E06F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0E573C6-7377-C0F5-E394-2349C43F75E0}"/>
              </a:ext>
            </a:extLst>
          </p:cNvPr>
          <p:cNvPicPr>
            <a:picLocks noChangeAspect="1"/>
          </p:cNvPicPr>
          <p:nvPr/>
        </p:nvPicPr>
        <p:blipFill>
          <a:blip r:embed="rId3"/>
          <a:stretch>
            <a:fillRect/>
          </a:stretch>
        </p:blipFill>
        <p:spPr>
          <a:xfrm>
            <a:off x="7573993" y="2399977"/>
            <a:ext cx="579518" cy="767172"/>
          </a:xfrm>
          <a:prstGeom prst="rect">
            <a:avLst/>
          </a:prstGeom>
        </p:spPr>
      </p:pic>
      <p:sp>
        <p:nvSpPr>
          <p:cNvPr id="172" name="Google Shape;172;p6">
            <a:extLst>
              <a:ext uri="{FF2B5EF4-FFF2-40B4-BE49-F238E27FC236}">
                <a16:creationId xmlns:a16="http://schemas.microsoft.com/office/drawing/2014/main" id="{E842D6D3-4F85-2752-CD04-E1DCEA757265}"/>
              </a:ext>
            </a:extLst>
          </p:cNvPr>
          <p:cNvSpPr txBox="1">
            <a:spLocks noGrp="1"/>
          </p:cNvSpPr>
          <p:nvPr>
            <p:ph type="title"/>
          </p:nvPr>
        </p:nvSpPr>
        <p:spPr>
          <a:xfrm>
            <a:off x="2193924" y="346135"/>
            <a:ext cx="4756150" cy="522495"/>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sz="3600" b="1" dirty="0">
                <a:solidFill>
                  <a:schemeClr val="dk1"/>
                </a:solidFill>
                <a:latin typeface="Century Gothic"/>
                <a:ea typeface="Century Gothic"/>
                <a:cs typeface="Century Gothic"/>
                <a:sym typeface="Century Gothic"/>
              </a:rPr>
              <a:t>JULY 2026	</a:t>
            </a:r>
            <a:endParaRPr dirty="0"/>
          </a:p>
        </p:txBody>
      </p:sp>
      <p:graphicFrame>
        <p:nvGraphicFramePr>
          <p:cNvPr id="173" name="Google Shape;173;p6">
            <a:extLst>
              <a:ext uri="{FF2B5EF4-FFF2-40B4-BE49-F238E27FC236}">
                <a16:creationId xmlns:a16="http://schemas.microsoft.com/office/drawing/2014/main" id="{577CC45E-BFDA-64D3-828A-925305904C02}"/>
              </a:ext>
            </a:extLst>
          </p:cNvPr>
          <p:cNvGraphicFramePr/>
          <p:nvPr>
            <p:extLst>
              <p:ext uri="{D42A27DB-BD31-4B8C-83A1-F6EECF244321}">
                <p14:modId xmlns:p14="http://schemas.microsoft.com/office/powerpoint/2010/main" val="154861385"/>
              </p:ext>
            </p:extLst>
          </p:nvPr>
        </p:nvGraphicFramePr>
        <p:xfrm>
          <a:off x="134754" y="1005820"/>
          <a:ext cx="8829358" cy="5875165"/>
        </p:xfrm>
        <a:graphic>
          <a:graphicData uri="http://schemas.openxmlformats.org/drawingml/2006/table">
            <a:tbl>
              <a:tblPr firstRow="1" bandRow="1">
                <a:noFill/>
                <a:tableStyleId>{952C07EE-6697-4915-BB2F-173E750CABD4}</a:tableStyleId>
              </a:tblPr>
              <a:tblGrid>
                <a:gridCol w="1144953">
                  <a:extLst>
                    <a:ext uri="{9D8B030D-6E8A-4147-A177-3AD203B41FA5}">
                      <a16:colId xmlns:a16="http://schemas.microsoft.com/office/drawing/2014/main" val="20000"/>
                    </a:ext>
                  </a:extLst>
                </a:gridCol>
                <a:gridCol w="1342638">
                  <a:extLst>
                    <a:ext uri="{9D8B030D-6E8A-4147-A177-3AD203B41FA5}">
                      <a16:colId xmlns:a16="http://schemas.microsoft.com/office/drawing/2014/main" val="20001"/>
                    </a:ext>
                  </a:extLst>
                </a:gridCol>
                <a:gridCol w="1317283">
                  <a:extLst>
                    <a:ext uri="{9D8B030D-6E8A-4147-A177-3AD203B41FA5}">
                      <a16:colId xmlns:a16="http://schemas.microsoft.com/office/drawing/2014/main" val="20002"/>
                    </a:ext>
                  </a:extLst>
                </a:gridCol>
                <a:gridCol w="1262629">
                  <a:extLst>
                    <a:ext uri="{9D8B030D-6E8A-4147-A177-3AD203B41FA5}">
                      <a16:colId xmlns:a16="http://schemas.microsoft.com/office/drawing/2014/main" val="20003"/>
                    </a:ext>
                  </a:extLst>
                </a:gridCol>
                <a:gridCol w="1243431">
                  <a:extLst>
                    <a:ext uri="{9D8B030D-6E8A-4147-A177-3AD203B41FA5}">
                      <a16:colId xmlns:a16="http://schemas.microsoft.com/office/drawing/2014/main" val="20004"/>
                    </a:ext>
                  </a:extLst>
                </a:gridCol>
                <a:gridCol w="1249638">
                  <a:extLst>
                    <a:ext uri="{9D8B030D-6E8A-4147-A177-3AD203B41FA5}">
                      <a16:colId xmlns:a16="http://schemas.microsoft.com/office/drawing/2014/main" val="20005"/>
                    </a:ext>
                  </a:extLst>
                </a:gridCol>
                <a:gridCol w="1268786">
                  <a:extLst>
                    <a:ext uri="{9D8B030D-6E8A-4147-A177-3AD203B41FA5}">
                      <a16:colId xmlns:a16="http://schemas.microsoft.com/office/drawing/2014/main" val="20006"/>
                    </a:ext>
                  </a:extLst>
                </a:gridCol>
              </a:tblGrid>
              <a:tr h="310444">
                <a:tc>
                  <a:txBody>
                    <a:bodyPr/>
                    <a:lstStyle/>
                    <a:p>
                      <a:pPr marL="0" marR="0" lvl="0" indent="0" algn="ctr" rtl="0">
                        <a:spcBef>
                          <a:spcPts val="0"/>
                        </a:spcBef>
                        <a:spcAft>
                          <a:spcPts val="0"/>
                        </a:spcAft>
                        <a:buNone/>
                      </a:pPr>
                      <a:r>
                        <a:rPr lang="en-US" sz="1100" u="none" strike="noStrike" cap="none"/>
                        <a:t>SUN</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MON</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TUE</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WED</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THUR</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FRI</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SAT</a:t>
                      </a:r>
                      <a:endParaRPr sz="1100" u="none" strike="noStrike" cap="none">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852657">
                <a:tc>
                  <a:txBody>
                    <a:bodyPr/>
                    <a:lstStyle/>
                    <a:p>
                      <a:pPr marL="0" marR="0" lvl="0" indent="0" algn="r" rtl="0">
                        <a:lnSpc>
                          <a:spcPct val="100000"/>
                        </a:lnSpc>
                        <a:spcBef>
                          <a:spcPts val="0"/>
                        </a:spcBef>
                        <a:spcAft>
                          <a:spcPts val="0"/>
                        </a:spcAft>
                        <a:buClr>
                          <a:schemeClr val="dk1"/>
                        </a:buClr>
                        <a:buSzPts val="1100"/>
                        <a:buFont typeface="Gill Sans"/>
                        <a:buNone/>
                      </a:pPr>
                      <a:endParaRPr sz="1100" b="1"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a:t>
                      </a:r>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Hour of Prayer</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3</a:t>
                      </a: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Office Closed – Independence Day </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4</a:t>
                      </a:r>
                    </a:p>
                  </a:txBody>
                  <a:tcPr marL="91450" marR="91450" marT="45725" marB="45725"/>
                </a:tc>
                <a:extLst>
                  <a:ext uri="{0D108BD9-81ED-4DB2-BD59-A6C34878D82A}">
                    <a16:rowId xmlns:a16="http://schemas.microsoft.com/office/drawing/2014/main" val="10001"/>
                  </a:ext>
                </a:extLst>
              </a:tr>
              <a:tr h="942832">
                <a:tc>
                  <a:txBody>
                    <a:bodyPr/>
                    <a:lstStyle/>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5</a:t>
                      </a:r>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Communion</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6</a:t>
                      </a: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Chair Exercises</a:t>
                      </a:r>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7</a:t>
                      </a:r>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dirty="0"/>
                        <a:t>8</a:t>
                      </a:r>
                      <a:endParaRPr sz="1100" b="1" dirty="0"/>
                    </a:p>
                  </a:txBody>
                  <a:tcPr marL="91450" marR="91450" marT="45725" marB="45725"/>
                </a:tc>
                <a:tc>
                  <a:txBody>
                    <a:bodyPr/>
                    <a:lstStyle/>
                    <a:p>
                      <a:pPr marL="0" marR="0" lvl="0" indent="0" algn="r" rtl="0">
                        <a:spcBef>
                          <a:spcPts val="0"/>
                        </a:spcBef>
                        <a:spcAft>
                          <a:spcPts val="0"/>
                        </a:spcAft>
                        <a:buNone/>
                      </a:pPr>
                      <a:r>
                        <a:rPr lang="en-US" sz="1100" b="1" dirty="0"/>
                        <a:t>9</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endParaRPr kumimoji="0" lang="en-US" sz="1100" b="1" i="0" u="none" strike="noStrike" kern="0" cap="none" spc="0" normalizeH="0" baseline="0" noProof="0" dirty="0">
                        <a:ln>
                          <a:noFill/>
                        </a:ln>
                        <a:solidFill>
                          <a:srgbClr val="000000"/>
                        </a:solidFill>
                        <a:effectLst/>
                        <a:uLnTx/>
                        <a:uFillTx/>
                        <a:latin typeface="Gill Sans MT"/>
                        <a:sym typeface="Arial"/>
                      </a:endParaRPr>
                    </a:p>
                  </a:txBody>
                  <a:tcPr marL="91450" marR="91450" marT="45725" marB="45725"/>
                </a:tc>
                <a:tc>
                  <a:txBody>
                    <a:bodyPr/>
                    <a:lstStyle/>
                    <a:p>
                      <a:pPr marL="0" marR="0" lvl="0" indent="0" algn="r" rtl="0">
                        <a:spcBef>
                          <a:spcPts val="0"/>
                        </a:spcBef>
                        <a:spcAft>
                          <a:spcPts val="0"/>
                        </a:spcAft>
                        <a:buNone/>
                      </a:pPr>
                      <a:r>
                        <a:rPr lang="en-US" sz="1100" b="1" dirty="0"/>
                        <a:t>10</a:t>
                      </a:r>
                      <a:endParaRPr sz="1100" b="1"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11</a:t>
                      </a:r>
                      <a:endParaRPr sz="1100" b="1" dirty="0"/>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Thrift Store</a:t>
                      </a:r>
                    </a:p>
                    <a:p>
                      <a:pPr marL="0" marR="0" lvl="0" indent="0" algn="r" rtl="0">
                        <a:lnSpc>
                          <a:spcPct val="100000"/>
                        </a:lnSpc>
                        <a:spcBef>
                          <a:spcPts val="0"/>
                        </a:spcBef>
                        <a:spcAft>
                          <a:spcPts val="0"/>
                        </a:spcAft>
                        <a:buClr>
                          <a:schemeClr val="dk1"/>
                        </a:buClr>
                        <a:buSzPts val="1100"/>
                        <a:buFont typeface="Gill Sans"/>
                        <a:buNone/>
                      </a:pPr>
                      <a:endParaRPr lang="en-US" sz="1100" b="1" u="none" strike="noStrike" cap="none" dirty="0">
                        <a:latin typeface="Century Gothic"/>
                        <a:ea typeface="Century Gothic"/>
                        <a:cs typeface="Century Gothic"/>
                        <a:sym typeface="Century Gothic"/>
                      </a:endParaRPr>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  Food Pantry</a:t>
                      </a:r>
                      <a:endParaRPr sz="1100" b="1" u="none" strike="noStrike" cap="none"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963083">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12</a:t>
                      </a:r>
                    </a:p>
                    <a:p>
                      <a:pPr marL="0" marR="0" lvl="0" indent="0" algn="r" rtl="0">
                        <a:lnSpc>
                          <a:spcPct val="100000"/>
                        </a:lnSpc>
                        <a:spcBef>
                          <a:spcPts val="0"/>
                        </a:spcBef>
                        <a:spcAft>
                          <a:spcPts val="0"/>
                        </a:spcAft>
                        <a:buClr>
                          <a:schemeClr val="dk1"/>
                        </a:buClr>
                        <a:buSzPts val="1100"/>
                        <a:buFont typeface="Century Gothic"/>
                        <a:buNone/>
                      </a:pPr>
                      <a:endParaRPr lang="en-US" sz="1100" b="1" u="none" strike="noStrike" cap="none" dirty="0">
                        <a:latin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sym typeface="Century Gothic"/>
                        </a:rPr>
                        <a:t>13</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Chair Exercises</a:t>
                      </a:r>
                    </a:p>
                    <a:p>
                      <a:pPr marL="0" marR="0" lvl="0" indent="0" algn="r" rtl="0">
                        <a:spcBef>
                          <a:spcPts val="0"/>
                        </a:spcBef>
                        <a:spcAft>
                          <a:spcPts val="0"/>
                        </a:spcAft>
                        <a:buNone/>
                      </a:pPr>
                      <a:endParaRPr sz="1100" b="1"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sym typeface="Century Gothic"/>
                        </a:rPr>
                        <a:t>14</a:t>
                      </a:r>
                      <a:endParaRPr lang="en-US" sz="1100" b="1" u="none" strike="noStrike" cap="none" dirty="0">
                        <a:latin typeface="Century Gothic"/>
                        <a:ea typeface="Century Gothic"/>
                        <a:cs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100" b="1" u="none" strike="noStrike" cap="none" dirty="0">
                          <a:latin typeface="Century Gothic"/>
                          <a:ea typeface="Century Gothic"/>
                          <a:cs typeface="Century Gothic"/>
                          <a:sym typeface="Century Gothic"/>
                        </a:rPr>
                        <a:t>One Committee</a:t>
                      </a:r>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15</a:t>
                      </a:r>
                      <a:endParaRPr sz="1100" b="1"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16</a:t>
                      </a:r>
                      <a:endParaRPr lang="en-US" sz="1100" b="1" u="none" strike="noStrike" cap="none" dirty="0">
                        <a:latin typeface="Century Gothic"/>
                        <a:sym typeface="Century Gothic"/>
                      </a:endParaRPr>
                    </a:p>
                    <a:p>
                      <a:pPr marL="0" marR="0" lvl="0" indent="0" algn="r" rtl="0">
                        <a:spcBef>
                          <a:spcPts val="0"/>
                        </a:spcBef>
                        <a:spcAft>
                          <a:spcPts val="0"/>
                        </a:spcAft>
                        <a:buNone/>
                      </a:pPr>
                      <a:endParaRPr lang="en-US" sz="1100" b="1" u="none" strike="noStrike" cap="none" dirty="0">
                        <a:latin typeface="Century Gothic"/>
                        <a:sym typeface="Century Gothic"/>
                      </a:endParaRPr>
                    </a:p>
                    <a:p>
                      <a:pPr marL="0" marR="0" lvl="0" indent="0" algn="r" rtl="0">
                        <a:spcBef>
                          <a:spcPts val="0"/>
                        </a:spcBef>
                        <a:spcAft>
                          <a:spcPts val="0"/>
                        </a:spcAft>
                        <a:buNone/>
                      </a:pPr>
                      <a:endParaRPr lang="en-US" sz="1100" b="1" u="none" strike="noStrike" cap="none" dirty="0">
                        <a:latin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sym typeface="Century Gothic"/>
                        </a:rPr>
                        <a:t>17</a:t>
                      </a:r>
                      <a:endParaRPr sz="1100" b="1" dirty="0"/>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18</a:t>
                      </a:r>
                    </a:p>
                    <a:p>
                      <a:pPr marL="0" marR="0" lvl="0" indent="0" algn="r" rtl="0">
                        <a:spcBef>
                          <a:spcPts val="0"/>
                        </a:spcBef>
                        <a:spcAft>
                          <a:spcPts val="0"/>
                        </a:spcAft>
                        <a:buNone/>
                      </a:pPr>
                      <a:r>
                        <a:rPr lang="en-US" sz="1100" b="1" u="none" strike="noStrike" cap="none" dirty="0">
                          <a:latin typeface="Century Gothic"/>
                          <a:sym typeface="Century Gothic"/>
                        </a:rPr>
                        <a:t>Thrift Store</a:t>
                      </a:r>
                      <a:endParaRPr sz="1100" b="1" dirty="0"/>
                    </a:p>
                  </a:txBody>
                  <a:tcPr marL="91450" marR="91450" marT="45725" marB="45725"/>
                </a:tc>
                <a:extLst>
                  <a:ext uri="{0D108BD9-81ED-4DB2-BD59-A6C34878D82A}">
                    <a16:rowId xmlns:a16="http://schemas.microsoft.com/office/drawing/2014/main" val="10003"/>
                  </a:ext>
                </a:extLst>
              </a:tr>
              <a:tr h="1033275">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19</a:t>
                      </a: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Newsletter Due</a:t>
                      </a:r>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20</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Chair Exercises</a:t>
                      </a:r>
                    </a:p>
                    <a:p>
                      <a:pPr marL="0" marR="0" lvl="0" indent="0" algn="r" rtl="0">
                        <a:lnSpc>
                          <a:spcPct val="100000"/>
                        </a:lnSpc>
                        <a:spcBef>
                          <a:spcPts val="0"/>
                        </a:spcBef>
                        <a:spcAft>
                          <a:spcPts val="0"/>
                        </a:spcAft>
                        <a:buClr>
                          <a:schemeClr val="dk1"/>
                        </a:buClr>
                        <a:buSzPts val="1100"/>
                        <a:buFont typeface="Century Gothic"/>
                        <a:buNone/>
                      </a:pPr>
                      <a:endParaRPr sz="1100" b="1"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21</a:t>
                      </a:r>
                    </a:p>
                    <a:p>
                      <a:pPr marL="0" marR="0" lvl="0" indent="0" algn="r" rtl="0">
                        <a:spcBef>
                          <a:spcPts val="0"/>
                        </a:spcBef>
                        <a:spcAft>
                          <a:spcPts val="0"/>
                        </a:spcAft>
                        <a:buNone/>
                      </a:pPr>
                      <a:endParaRPr sz="1100" b="1"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22</a:t>
                      </a:r>
                      <a:endParaRPr sz="1100" b="1"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23</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endParaRPr kumimoji="0" lang="en-US" sz="1100" b="1" i="0" u="none" strike="noStrike" kern="0" cap="none" spc="0" normalizeH="0" baseline="0" noProof="0" dirty="0">
                        <a:ln>
                          <a:noFill/>
                        </a:ln>
                        <a:solidFill>
                          <a:srgbClr val="000000"/>
                        </a:solidFill>
                        <a:effectLst/>
                        <a:uLnTx/>
                        <a:uFillTx/>
                        <a:latin typeface="Gill Sans MT"/>
                        <a:sym typeface="Arial"/>
                      </a:endParaRPr>
                    </a:p>
                    <a:p>
                      <a:pPr marL="0" marR="0" lvl="0" indent="0" algn="r" rtl="0">
                        <a:lnSpc>
                          <a:spcPct val="100000"/>
                        </a:lnSpc>
                        <a:spcBef>
                          <a:spcPts val="0"/>
                        </a:spcBef>
                        <a:spcAft>
                          <a:spcPts val="0"/>
                        </a:spcAft>
                        <a:buClr>
                          <a:schemeClr val="dk1"/>
                        </a:buClr>
                        <a:buSzPts val="1100"/>
                        <a:buFont typeface="Century Gothic"/>
                        <a:buNone/>
                      </a:pPr>
                      <a:endParaRPr sz="1100" b="1"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24</a:t>
                      </a:r>
                      <a:endParaRPr lang="en-US" sz="1100" b="1" u="none" strike="noStrike" cap="none" dirty="0">
                        <a:latin typeface="Century Gothic"/>
                        <a:sym typeface="Century Gothic"/>
                      </a:endParaRPr>
                    </a:p>
                    <a:p>
                      <a:pPr marL="0" marR="0" lvl="0" indent="0" algn="r" rtl="0">
                        <a:spcBef>
                          <a:spcPts val="0"/>
                        </a:spcBef>
                        <a:spcAft>
                          <a:spcPts val="0"/>
                        </a:spcAft>
                        <a:buNone/>
                      </a:pPr>
                      <a:r>
                        <a:rPr lang="en-US" sz="1100" b="1" u="none" strike="noStrike" cap="none" dirty="0">
                          <a:latin typeface="Century Gothic"/>
                          <a:sym typeface="Century Gothic"/>
                        </a:rPr>
                        <a:t>True Youth Ends</a:t>
                      </a:r>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25</a:t>
                      </a: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Thrift Store</a:t>
                      </a:r>
                      <a:endParaRPr sz="1100" b="1" dirty="0"/>
                    </a:p>
                  </a:txBody>
                  <a:tcPr marL="91450" marR="91450" marT="45725" marB="45725"/>
                </a:tc>
                <a:extLst>
                  <a:ext uri="{0D108BD9-81ED-4DB2-BD59-A6C34878D82A}">
                    <a16:rowId xmlns:a16="http://schemas.microsoft.com/office/drawing/2014/main" val="10004"/>
                  </a:ext>
                </a:extLst>
              </a:tr>
              <a:tr h="1015783">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26</a:t>
                      </a:r>
                      <a:endParaRPr sz="1100" b="1"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27</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Chair Exercises</a:t>
                      </a:r>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28</a:t>
                      </a:r>
                    </a:p>
                    <a:p>
                      <a:pPr marL="0" marR="0" lvl="0" indent="0" algn="r" rtl="0">
                        <a:spcBef>
                          <a:spcPts val="0"/>
                        </a:spcBef>
                        <a:spcAft>
                          <a:spcPts val="0"/>
                        </a:spcAft>
                        <a:buNone/>
                      </a:pPr>
                      <a:endParaRPr sz="1100" b="1" dirty="0"/>
                    </a:p>
                  </a:txBody>
                  <a:tcPr marL="91450" marR="91450" marT="45725" marB="45725"/>
                </a:tc>
                <a:tc>
                  <a:txBody>
                    <a:bodyPr/>
                    <a:lstStyle/>
                    <a:p>
                      <a:pPr marL="0" marR="0" lvl="0" indent="0" algn="r" rtl="0">
                        <a:spcBef>
                          <a:spcPts val="0"/>
                        </a:spcBef>
                        <a:spcAft>
                          <a:spcPts val="0"/>
                        </a:spcAft>
                        <a:buNone/>
                      </a:pPr>
                      <a:r>
                        <a:rPr lang="en-US" sz="1100" b="1" dirty="0"/>
                        <a:t>29</a:t>
                      </a:r>
                      <a:endParaRPr sz="1100" b="1" dirty="0"/>
                    </a:p>
                  </a:txBody>
                  <a:tcPr marL="91450" marR="91450" marT="45725" marB="45725"/>
                </a:tc>
                <a:tc>
                  <a:txBody>
                    <a:bodyPr/>
                    <a:lstStyle/>
                    <a:p>
                      <a:pPr marL="0" marR="0" lvl="0" indent="0" algn="r" rtl="0">
                        <a:spcBef>
                          <a:spcPts val="0"/>
                        </a:spcBef>
                        <a:spcAft>
                          <a:spcPts val="0"/>
                        </a:spcAft>
                        <a:buNone/>
                      </a:pPr>
                      <a:r>
                        <a:rPr kumimoji="0" lang="en-US" sz="1100" b="1" i="0" u="none" strike="noStrike" kern="0" cap="none" spc="0" normalizeH="0" baseline="0" noProof="0" dirty="0">
                          <a:ln>
                            <a:noFill/>
                          </a:ln>
                          <a:solidFill>
                            <a:srgbClr val="000000"/>
                          </a:solidFill>
                          <a:effectLst/>
                          <a:uLnTx/>
                          <a:uFillTx/>
                          <a:latin typeface="Gill Sans MT"/>
                          <a:sym typeface="Arial"/>
                        </a:rPr>
                        <a:t>30</a:t>
                      </a:r>
                    </a:p>
                    <a:p>
                      <a:pPr marL="0" marR="0" lvl="0" indent="0" algn="r" rtl="0">
                        <a:spcBef>
                          <a:spcPts val="0"/>
                        </a:spcBef>
                        <a:spcAft>
                          <a:spcPts val="0"/>
                        </a:spcAft>
                        <a:buNone/>
                      </a:pPr>
                      <a:endParaRPr kumimoji="0" lang="en-US" sz="1100" b="1" i="0" u="none" strike="noStrike" kern="0" cap="none" spc="0" normalizeH="0" baseline="0" noProof="0" dirty="0">
                        <a:ln>
                          <a:noFill/>
                        </a:ln>
                        <a:solidFill>
                          <a:srgbClr val="000000"/>
                        </a:solidFill>
                        <a:effectLst/>
                        <a:uLnTx/>
                        <a:uFillTx/>
                        <a:latin typeface="Gill Sans MT"/>
                        <a:sym typeface="Arial"/>
                      </a:endParaRPr>
                    </a:p>
                    <a:p>
                      <a:pPr marL="0" marR="0" lvl="0" indent="0" algn="r" rtl="0">
                        <a:spcBef>
                          <a:spcPts val="0"/>
                        </a:spcBef>
                        <a:spcAft>
                          <a:spcPts val="0"/>
                        </a:spcAft>
                        <a:buNone/>
                      </a:pPr>
                      <a:r>
                        <a:rPr kumimoji="0" lang="en-US" sz="1100" b="1" i="0" u="none" strike="noStrike" kern="0" cap="none" spc="0" normalizeH="0" baseline="0" noProof="0" dirty="0">
                          <a:ln>
                            <a:noFill/>
                          </a:ln>
                          <a:solidFill>
                            <a:srgbClr val="000000"/>
                          </a:solidFill>
                          <a:effectLst/>
                          <a:uLnTx/>
                          <a:uFillTx/>
                          <a:latin typeface="Gill Sans MT"/>
                          <a:sym typeface="Arial"/>
                        </a:rPr>
                        <a:t>Hour of Prayer</a:t>
                      </a:r>
                    </a:p>
                  </a:txBody>
                  <a:tcPr marL="91450" marR="91450" marT="45725" marB="45725"/>
                </a:tc>
                <a:tc>
                  <a:txBody>
                    <a:bodyPr/>
                    <a:lstStyle/>
                    <a:p>
                      <a:pPr marL="0" marR="0" lvl="0" indent="0" algn="r" rtl="0">
                        <a:spcBef>
                          <a:spcPts val="0"/>
                        </a:spcBef>
                        <a:spcAft>
                          <a:spcPts val="0"/>
                        </a:spcAft>
                        <a:buNone/>
                      </a:pPr>
                      <a:r>
                        <a:rPr lang="en-US" sz="1100" b="1" dirty="0"/>
                        <a:t>31</a:t>
                      </a:r>
                      <a:endParaRPr sz="1100" b="1"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endParaRPr sz="1100" b="1" dirty="0"/>
                    </a:p>
                  </a:txBody>
                  <a:tcPr marL="91450" marR="91450" marT="45725" marB="45725"/>
                </a:tc>
                <a:extLst>
                  <a:ext uri="{0D108BD9-81ED-4DB2-BD59-A6C34878D82A}">
                    <a16:rowId xmlns:a16="http://schemas.microsoft.com/office/drawing/2014/main" val="10005"/>
                  </a:ext>
                </a:extLst>
              </a:tr>
              <a:tr h="757091">
                <a:tc>
                  <a:txBody>
                    <a:bodyPr/>
                    <a:lstStyle/>
                    <a:p>
                      <a:pPr marL="0" marR="0" lvl="0" indent="0" algn="r" rtl="0">
                        <a:lnSpc>
                          <a:spcPct val="100000"/>
                        </a:lnSpc>
                        <a:spcBef>
                          <a:spcPts val="0"/>
                        </a:spcBef>
                        <a:spcAft>
                          <a:spcPts val="0"/>
                        </a:spcAft>
                        <a:buClr>
                          <a:schemeClr val="dk1"/>
                        </a:buClr>
                        <a:buSzPts val="1100"/>
                        <a:buFont typeface="Century Gothic"/>
                        <a:buNone/>
                      </a:pPr>
                      <a:endParaRPr lang="en-US"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endParaRPr sz="1100" b="1" dirty="0">
                        <a:latin typeface="Century Gothic" panose="020B0502020202020204" pitchFamily="34" charset="0"/>
                      </a:endParaRPr>
                    </a:p>
                  </a:txBody>
                  <a:tcPr marL="91450" marR="91450" marT="45725" marB="45725"/>
                </a:tc>
                <a:tc>
                  <a:txBody>
                    <a:bodyPr/>
                    <a:lstStyle/>
                    <a:p>
                      <a:pPr marL="0" marR="0" lvl="0" indent="0" algn="r" rtl="0">
                        <a:spcBef>
                          <a:spcPts val="0"/>
                        </a:spcBef>
                        <a:spcAft>
                          <a:spcPts val="0"/>
                        </a:spcAft>
                        <a:buNone/>
                      </a:pPr>
                      <a:endParaRPr lang="en-US" sz="1100" b="1" dirty="0">
                        <a:latin typeface="Century Gothic" panose="020B0502020202020204" pitchFamily="34" charset="0"/>
                      </a:endParaRPr>
                    </a:p>
                  </a:txBody>
                  <a:tcPr marL="91450" marR="91450" marT="45725" marB="45725"/>
                </a:tc>
                <a:tc>
                  <a:txBody>
                    <a:bodyPr/>
                    <a:lstStyle/>
                    <a:p>
                      <a:pPr marL="0" marR="0" lvl="0" indent="0" algn="r" rtl="0">
                        <a:spcBef>
                          <a:spcPts val="0"/>
                        </a:spcBef>
                        <a:spcAft>
                          <a:spcPts val="0"/>
                        </a:spcAft>
                        <a:buNone/>
                      </a:pPr>
                      <a:endParaRPr sz="1100" b="1" dirty="0">
                        <a:latin typeface="Century Gothic" panose="020B0502020202020204" pitchFamily="34" charset="0"/>
                      </a:endParaRPr>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endParaRPr sz="1100" b="1" dirty="0">
                        <a:latin typeface="Century Gothic" panose="020B0502020202020204" pitchFamily="34" charset="0"/>
                      </a:endParaRPr>
                    </a:p>
                  </a:txBody>
                  <a:tcPr marL="91450" marR="91450" marT="45725" marB="45725"/>
                </a:tc>
                <a:extLst>
                  <a:ext uri="{0D108BD9-81ED-4DB2-BD59-A6C34878D82A}">
                    <a16:rowId xmlns:a16="http://schemas.microsoft.com/office/drawing/2014/main" val="10006"/>
                  </a:ext>
                </a:extLst>
              </a:tr>
            </a:tbl>
          </a:graphicData>
        </a:graphic>
      </p:graphicFrame>
      <p:pic>
        <p:nvPicPr>
          <p:cNvPr id="161" name="Google Shape;161;p5" descr="A logo with a cross and a blue sun&#10;&#10;AI-generated content may be incorrect."/>
          <p:cNvPicPr preferRelativeResize="0"/>
          <p:nvPr/>
        </p:nvPicPr>
        <p:blipFill rotWithShape="1">
          <a:blip r:embed="rId4">
            <a:alphaModFix/>
          </a:blip>
          <a:srcRect/>
          <a:stretch/>
        </p:blipFill>
        <p:spPr>
          <a:xfrm>
            <a:off x="251593" y="4477355"/>
            <a:ext cx="537288" cy="539989"/>
          </a:xfrm>
          <a:prstGeom prst="rect">
            <a:avLst/>
          </a:prstGeom>
          <a:noFill/>
          <a:ln>
            <a:noFill/>
          </a:ln>
        </p:spPr>
      </p:pic>
      <p:pic>
        <p:nvPicPr>
          <p:cNvPr id="140" name="Google Shape;140;p5"/>
          <p:cNvPicPr preferRelativeResize="0"/>
          <p:nvPr/>
        </p:nvPicPr>
        <p:blipFill rotWithShape="1">
          <a:blip r:embed="rId5">
            <a:alphaModFix/>
          </a:blip>
          <a:srcRect/>
          <a:stretch/>
        </p:blipFill>
        <p:spPr>
          <a:xfrm>
            <a:off x="1673813" y="2553563"/>
            <a:ext cx="579518" cy="488007"/>
          </a:xfrm>
          <a:prstGeom prst="rect">
            <a:avLst/>
          </a:prstGeom>
          <a:noFill/>
          <a:ln>
            <a:noFill/>
          </a:ln>
        </p:spPr>
      </p:pic>
      <p:pic>
        <p:nvPicPr>
          <p:cNvPr id="2" name="Google Shape;140;p5">
            <a:extLst>
              <a:ext uri="{FF2B5EF4-FFF2-40B4-BE49-F238E27FC236}">
                <a16:creationId xmlns:a16="http://schemas.microsoft.com/office/drawing/2014/main" id="{8EFE7DDD-65D3-5E38-21B6-36BD7F690C8F}"/>
              </a:ext>
            </a:extLst>
          </p:cNvPr>
          <p:cNvPicPr preferRelativeResize="0"/>
          <p:nvPr/>
        </p:nvPicPr>
        <p:blipFill rotWithShape="1">
          <a:blip r:embed="rId5">
            <a:alphaModFix/>
          </a:blip>
          <a:srcRect/>
          <a:stretch/>
        </p:blipFill>
        <p:spPr>
          <a:xfrm>
            <a:off x="1673813" y="3476421"/>
            <a:ext cx="579518" cy="488007"/>
          </a:xfrm>
          <a:prstGeom prst="rect">
            <a:avLst/>
          </a:prstGeom>
          <a:noFill/>
          <a:ln>
            <a:noFill/>
          </a:ln>
        </p:spPr>
      </p:pic>
      <p:pic>
        <p:nvPicPr>
          <p:cNvPr id="3" name="Google Shape;140;p5">
            <a:extLst>
              <a:ext uri="{FF2B5EF4-FFF2-40B4-BE49-F238E27FC236}">
                <a16:creationId xmlns:a16="http://schemas.microsoft.com/office/drawing/2014/main" id="{FF7C74BB-2119-4BD9-1093-11E2D04CF504}"/>
              </a:ext>
            </a:extLst>
          </p:cNvPr>
          <p:cNvPicPr preferRelativeResize="0"/>
          <p:nvPr/>
        </p:nvPicPr>
        <p:blipFill rotWithShape="1">
          <a:blip r:embed="rId5">
            <a:alphaModFix/>
          </a:blip>
          <a:srcRect/>
          <a:stretch/>
        </p:blipFill>
        <p:spPr>
          <a:xfrm>
            <a:off x="1659532" y="4477355"/>
            <a:ext cx="579518" cy="488007"/>
          </a:xfrm>
          <a:prstGeom prst="rect">
            <a:avLst/>
          </a:prstGeom>
          <a:noFill/>
          <a:ln>
            <a:noFill/>
          </a:ln>
        </p:spPr>
      </p:pic>
      <p:pic>
        <p:nvPicPr>
          <p:cNvPr id="4" name="Google Shape;140;p5">
            <a:extLst>
              <a:ext uri="{FF2B5EF4-FFF2-40B4-BE49-F238E27FC236}">
                <a16:creationId xmlns:a16="http://schemas.microsoft.com/office/drawing/2014/main" id="{5E079E36-F40B-BCCD-C162-30F233FE46A9}"/>
              </a:ext>
            </a:extLst>
          </p:cNvPr>
          <p:cNvPicPr preferRelativeResize="0"/>
          <p:nvPr/>
        </p:nvPicPr>
        <p:blipFill rotWithShape="1">
          <a:blip r:embed="rId5">
            <a:alphaModFix/>
          </a:blip>
          <a:srcRect/>
          <a:stretch/>
        </p:blipFill>
        <p:spPr>
          <a:xfrm>
            <a:off x="1662419" y="5608176"/>
            <a:ext cx="579518" cy="488007"/>
          </a:xfrm>
          <a:prstGeom prst="rect">
            <a:avLst/>
          </a:prstGeom>
          <a:noFill/>
          <a:ln>
            <a:noFill/>
          </a:ln>
        </p:spPr>
      </p:pic>
      <p:pic>
        <p:nvPicPr>
          <p:cNvPr id="6" name="Google Shape;153;p5" descr="A yellow post-it note with a red push pin attached to it&#10;&#10;Description automatically generated">
            <a:extLst>
              <a:ext uri="{FF2B5EF4-FFF2-40B4-BE49-F238E27FC236}">
                <a16:creationId xmlns:a16="http://schemas.microsoft.com/office/drawing/2014/main" id="{B7FFE1A6-8025-6E93-9FDC-E6F9797F8457}"/>
              </a:ext>
            </a:extLst>
          </p:cNvPr>
          <p:cNvPicPr preferRelativeResize="0"/>
          <p:nvPr/>
        </p:nvPicPr>
        <p:blipFill rotWithShape="1">
          <a:blip r:embed="rId6">
            <a:alphaModFix/>
          </a:blip>
          <a:srcRect/>
          <a:stretch/>
        </p:blipFill>
        <p:spPr>
          <a:xfrm>
            <a:off x="2935028" y="3476421"/>
            <a:ext cx="758431" cy="511559"/>
          </a:xfrm>
          <a:prstGeom prst="rect">
            <a:avLst/>
          </a:prstGeom>
          <a:noFill/>
          <a:ln>
            <a:noFill/>
          </a:ln>
        </p:spPr>
      </p:pic>
      <p:pic>
        <p:nvPicPr>
          <p:cNvPr id="9" name="Picture 8">
            <a:extLst>
              <a:ext uri="{FF2B5EF4-FFF2-40B4-BE49-F238E27FC236}">
                <a16:creationId xmlns:a16="http://schemas.microsoft.com/office/drawing/2014/main" id="{3AD63DD4-F2FA-CEC0-B087-44F04AB227DF}"/>
              </a:ext>
            </a:extLst>
          </p:cNvPr>
          <p:cNvPicPr>
            <a:picLocks noChangeAspect="1"/>
          </p:cNvPicPr>
          <p:nvPr/>
        </p:nvPicPr>
        <p:blipFill>
          <a:blip r:embed="rId7"/>
          <a:stretch>
            <a:fillRect/>
          </a:stretch>
        </p:blipFill>
        <p:spPr>
          <a:xfrm>
            <a:off x="7863752" y="1371600"/>
            <a:ext cx="921462" cy="726224"/>
          </a:xfrm>
          <a:prstGeom prst="rect">
            <a:avLst/>
          </a:prstGeom>
        </p:spPr>
      </p:pic>
    </p:spTree>
    <p:extLst>
      <p:ext uri="{BB962C8B-B14F-4D97-AF65-F5344CB8AC3E}">
        <p14:creationId xmlns:p14="http://schemas.microsoft.com/office/powerpoint/2010/main" val="80892348"/>
      </p:ext>
    </p:extLst>
  </p:cSld>
  <p:clrMapOvr>
    <a:masterClrMapping/>
  </p:clrMapOvr>
</p:sld>
</file>

<file path=ppt/theme/theme1.xml><?xml version="1.0" encoding="utf-8"?>
<a:theme xmlns:a="http://schemas.openxmlformats.org/drawingml/2006/main" name="Parcel">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1234</Words>
  <Application>Microsoft Office PowerPoint</Application>
  <PresentationFormat>On-screen Show (4:3)</PresentationFormat>
  <Paragraphs>157</Paragraphs>
  <Slides>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Century Gothic</vt:lpstr>
      <vt:lpstr>Calibri</vt:lpstr>
      <vt:lpstr>Sorts Mill Goudy</vt:lpstr>
      <vt:lpstr>Brush Script MT</vt:lpstr>
      <vt:lpstr>ADLaM Display</vt:lpstr>
      <vt:lpstr>Gill Sans</vt:lpstr>
      <vt:lpstr>EB Garamond</vt:lpstr>
      <vt:lpstr>Gill Sans MT</vt:lpstr>
      <vt:lpstr>Arial</vt:lpstr>
      <vt:lpstr>Noto Sans Symbols</vt:lpstr>
      <vt:lpstr>Parcel</vt:lpstr>
      <vt:lpstr>July 2026 NEWSLETTER  </vt:lpstr>
      <vt:lpstr>PowerPoint Presentation</vt:lpstr>
      <vt:lpstr>PowerPoint Presentation</vt:lpstr>
      <vt:lpstr>PowerPoint Presentation</vt:lpstr>
      <vt:lpstr>JULY 2026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Diane Jenkins</dc:creator>
  <cp:lastModifiedBy>Admin Assistant</cp:lastModifiedBy>
  <cp:revision>1</cp:revision>
  <cp:lastPrinted>2026-05-27T15:20:32Z</cp:lastPrinted>
  <dcterms:created xsi:type="dcterms:W3CDTF">2017-06-28T15:48:18Z</dcterms:created>
  <dcterms:modified xsi:type="dcterms:W3CDTF">2026-06-30T14:46:09Z</dcterms:modified>
</cp:coreProperties>
</file>